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8" r:id="rId3"/>
    <p:sldId id="257" r:id="rId4"/>
    <p:sldId id="267" r:id="rId5"/>
    <p:sldId id="269" r:id="rId6"/>
    <p:sldId id="271" r:id="rId7"/>
    <p:sldId id="272" r:id="rId8"/>
    <p:sldId id="279" r:id="rId9"/>
    <p:sldId id="280" r:id="rId10"/>
    <p:sldId id="273" r:id="rId11"/>
    <p:sldId id="281" r:id="rId12"/>
    <p:sldId id="282" r:id="rId13"/>
    <p:sldId id="283" r:id="rId14"/>
    <p:sldId id="276" r:id="rId15"/>
    <p:sldId id="277" r:id="rId16"/>
    <p:sldId id="289" r:id="rId17"/>
    <p:sldId id="290" r:id="rId18"/>
    <p:sldId id="291" r:id="rId19"/>
    <p:sldId id="294" r:id="rId20"/>
    <p:sldId id="292" r:id="rId21"/>
    <p:sldId id="26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80" d="100"/>
          <a:sy n="80" d="100"/>
        </p:scale>
        <p:origin x="-2514" y="-6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C86C4-B266-4066-AEC2-BDB46394BD6F}" type="datetimeFigureOut">
              <a:rPr lang="ro-RO" smtClean="0"/>
              <a:pPr/>
              <a:t>18.02.2019</a:t>
            </a:fld>
            <a:endParaRPr lang="ro-RO"/>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91067-9534-4E47-8928-445B8B7AA040}" type="slidenum">
              <a:rPr lang="ro-RO" smtClean="0"/>
              <a:pPr/>
              <a:t>‹#›</a:t>
            </a:fld>
            <a:endParaRPr lang="ro-RO"/>
          </a:p>
        </p:txBody>
      </p:sp>
    </p:spTree>
    <p:extLst>
      <p:ext uri="{BB962C8B-B14F-4D97-AF65-F5344CB8AC3E}">
        <p14:creationId xmlns:p14="http://schemas.microsoft.com/office/powerpoint/2010/main" val="271511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1891067-9534-4E47-8928-445B8B7AA040}" type="slidenum">
              <a:rPr lang="ro-RO" smtClean="0"/>
              <a:pPr/>
              <a:t>1</a:t>
            </a:fld>
            <a:endParaRPr lang="ro-RO"/>
          </a:p>
        </p:txBody>
      </p:sp>
    </p:spTree>
    <p:extLst>
      <p:ext uri="{BB962C8B-B14F-4D97-AF65-F5344CB8AC3E}">
        <p14:creationId xmlns:p14="http://schemas.microsoft.com/office/powerpoint/2010/main" val="291605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1891067-9534-4E47-8928-445B8B7AA040}" type="slidenum">
              <a:rPr lang="ro-RO" smtClean="0"/>
              <a:pPr/>
              <a:t>2</a:t>
            </a:fld>
            <a:endParaRPr lang="ro-RO"/>
          </a:p>
        </p:txBody>
      </p:sp>
    </p:spTree>
    <p:extLst>
      <p:ext uri="{BB962C8B-B14F-4D97-AF65-F5344CB8AC3E}">
        <p14:creationId xmlns:p14="http://schemas.microsoft.com/office/powerpoint/2010/main" val="291605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387297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210963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16895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333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205692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176910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260057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379414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348680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127654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D9A9-17DF-4E1A-9AF7-CD0547CFFE19}" type="datetimeFigureOut">
              <a:rPr lang="ru-RU" smtClean="0"/>
              <a:pPr/>
              <a:t>18.02.2019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75160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5D9A9-17DF-4E1A-9AF7-CD0547CFFE19}" type="datetimeFigureOut">
              <a:rPr lang="ru-RU" smtClean="0"/>
              <a:pPr/>
              <a:t>18.02.2019</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7B67-5349-4825-AACA-776505022244}" type="slidenum">
              <a:rPr lang="ru-RU" smtClean="0"/>
              <a:pPr/>
              <a:t>‹#›</a:t>
            </a:fld>
            <a:endParaRPr lang="ru-RU" dirty="0"/>
          </a:p>
        </p:txBody>
      </p:sp>
    </p:spTree>
    <p:extLst>
      <p:ext uri="{BB962C8B-B14F-4D97-AF65-F5344CB8AC3E}">
        <p14:creationId xmlns:p14="http://schemas.microsoft.com/office/powerpoint/2010/main" val="199495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657" y="1772816"/>
            <a:ext cx="8136904" cy="1077218"/>
          </a:xfrm>
          <a:prstGeom prst="rect">
            <a:avLst/>
          </a:prstGeom>
          <a:noFill/>
        </p:spPr>
        <p:txBody>
          <a:bodyPr wrap="square" rtlCol="0">
            <a:spAutoFit/>
          </a:bodyPr>
          <a:lstStyle/>
          <a:p>
            <a:pPr algn="ctr"/>
            <a:r>
              <a:rPr lang="ro-RO" sz="3200" b="1" dirty="0" smtClean="0">
                <a:solidFill>
                  <a:srgbClr val="00B050"/>
                </a:solidFill>
              </a:rPr>
              <a:t>”SOLUȚII DE ADAPTARE LA SCHIMBĂRILE CLIMATICE PENTRU BAZINUL RÂULUI BÂC”</a:t>
            </a:r>
            <a:endParaRPr lang="ru-RU" sz="3200" b="1" dirty="0">
              <a:solidFill>
                <a:srgbClr val="00B050"/>
              </a:solidFill>
            </a:endParaRPr>
          </a:p>
        </p:txBody>
      </p:sp>
      <p:pic>
        <p:nvPicPr>
          <p:cNvPr id="1027" name="Picture 3" descr="D:\DIRECȚIA AMENAJARE ȘI SALUBRIZARE\FONDURI FINANȚARE PROIECTE\POLSKA POMOC\Informare Constientizare\Stema_Chisina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81503"/>
            <a:ext cx="662864" cy="1043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5736" y="344970"/>
            <a:ext cx="5939629" cy="430887"/>
          </a:xfrm>
          <a:prstGeom prst="rect">
            <a:avLst/>
          </a:prstGeom>
          <a:noFill/>
        </p:spPr>
        <p:txBody>
          <a:bodyPr wrap="square" rtlCol="0">
            <a:spAutoFit/>
          </a:bodyPr>
          <a:lstStyle/>
          <a:p>
            <a:pPr algn="ctr"/>
            <a:r>
              <a:rPr lang="ro-RO" sz="2200" b="1" dirty="0" smtClean="0">
                <a:solidFill>
                  <a:schemeClr val="accent1">
                    <a:lumMod val="75000"/>
                  </a:schemeClr>
                </a:solidFill>
              </a:rPr>
              <a:t>Direcția generală locativ-comunală și amenajare</a:t>
            </a:r>
            <a:endParaRPr lang="ru-RU" sz="2200" b="1" dirty="0">
              <a:solidFill>
                <a:schemeClr val="accent1">
                  <a:lumMod val="75000"/>
                </a:schemeClr>
              </a:solidFill>
            </a:endParaRPr>
          </a:p>
        </p:txBody>
      </p:sp>
      <p:sp>
        <p:nvSpPr>
          <p:cNvPr id="6" name="TextBox 5"/>
          <p:cNvSpPr txBox="1"/>
          <p:nvPr/>
        </p:nvSpPr>
        <p:spPr>
          <a:xfrm>
            <a:off x="693658" y="1124744"/>
            <a:ext cx="8136904" cy="584775"/>
          </a:xfrm>
          <a:prstGeom prst="rect">
            <a:avLst/>
          </a:prstGeom>
          <a:noFill/>
        </p:spPr>
        <p:txBody>
          <a:bodyPr wrap="square" rtlCol="0">
            <a:spAutoFit/>
          </a:bodyPr>
          <a:lstStyle/>
          <a:p>
            <a:pPr algn="ctr"/>
            <a:r>
              <a:rPr lang="ro-RO" sz="3200" b="1" dirty="0" smtClean="0">
                <a:solidFill>
                  <a:srgbClr val="0070C0"/>
                </a:solidFill>
              </a:rPr>
              <a:t>DENUMIREA PROIECTULUI:</a:t>
            </a:r>
            <a:endParaRPr lang="ru-RU" sz="3200" b="1" dirty="0">
              <a:solidFill>
                <a:srgbClr val="0070C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54" y="3053988"/>
            <a:ext cx="6495512" cy="3656922"/>
          </a:xfrm>
          <a:prstGeom prst="rect">
            <a:avLst/>
          </a:prstGeom>
        </p:spPr>
      </p:pic>
    </p:spTree>
    <p:extLst>
      <p:ext uri="{BB962C8B-B14F-4D97-AF65-F5344CB8AC3E}">
        <p14:creationId xmlns:p14="http://schemas.microsoft.com/office/powerpoint/2010/main" val="1673355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115616" y="690067"/>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DESCRIEREA PRODUSELOR PROIECTULUI</a:t>
            </a:r>
            <a:endParaRPr lang="ru-RU" sz="2400" b="1" dirty="0">
              <a:solidFill>
                <a:srgbClr val="0070C0"/>
              </a:solidFill>
              <a:cs typeface="Times New Roman" pitchFamily="18" charset="0"/>
            </a:endParaRPr>
          </a:p>
        </p:txBody>
      </p:sp>
      <p:sp>
        <p:nvSpPr>
          <p:cNvPr id="3" name="Rectangle 2"/>
          <p:cNvSpPr/>
          <p:nvPr/>
        </p:nvSpPr>
        <p:spPr>
          <a:xfrm>
            <a:off x="683568" y="1429941"/>
            <a:ext cx="7560840" cy="2308324"/>
          </a:xfrm>
          <a:prstGeom prst="rect">
            <a:avLst/>
          </a:prstGeom>
          <a:solidFill>
            <a:schemeClr val="bg1">
              <a:alpha val="84000"/>
            </a:schemeClr>
          </a:solidFill>
        </p:spPr>
        <p:txBody>
          <a:bodyPr wrap="square">
            <a:spAutoFit/>
          </a:bodyPr>
          <a:lstStyle/>
          <a:p>
            <a:r>
              <a:rPr lang="ro-RO" sz="2400" b="1" u="sng" dirty="0" smtClean="0"/>
              <a:t>Produsul 1</a:t>
            </a:r>
            <a:r>
              <a:rPr lang="ro-RO" sz="2400" b="1" dirty="0" smtClean="0"/>
              <a:t>                                               </a:t>
            </a:r>
            <a:r>
              <a:rPr lang="ro-RO" sz="2400" b="1" u="sng" dirty="0" smtClean="0">
                <a:solidFill>
                  <a:srgbClr val="00B050"/>
                </a:solidFill>
              </a:rPr>
              <a:t>Buget – 270 000 euro</a:t>
            </a:r>
          </a:p>
          <a:p>
            <a:pPr marL="342900" indent="-342900" algn="just">
              <a:buFontTx/>
              <a:buChar char="-"/>
            </a:pPr>
            <a:r>
              <a:rPr lang="ro-RO" sz="2400" b="1" dirty="0" smtClean="0"/>
              <a:t>1 studiu privind evaluarea impactului asupra mediului; </a:t>
            </a:r>
          </a:p>
          <a:p>
            <a:pPr marL="342900" indent="-342900" algn="just">
              <a:buFontTx/>
              <a:buChar char="-"/>
            </a:pPr>
            <a:r>
              <a:rPr lang="ro-RO" sz="2400" b="1" dirty="0" smtClean="0"/>
              <a:t>1 documentație tehnică de proiect realizată și avizată; </a:t>
            </a:r>
          </a:p>
          <a:p>
            <a:pPr marL="342900" indent="-342900" algn="just">
              <a:buFontTx/>
              <a:buChar char="-"/>
            </a:pPr>
            <a:r>
              <a:rPr lang="ro-RO" sz="2400" b="1" dirty="0" smtClean="0"/>
              <a:t>1 plan de măsuri pentru soluționarea problemelor legate de pericolul inundațiilor și secetelor ca rezultat al schimbărilor climatice în albia r. Bâc.</a:t>
            </a:r>
            <a:endParaRPr lang="ru-RU" sz="2400" b="1" dirty="0"/>
          </a:p>
        </p:txBody>
      </p:sp>
      <p:pic>
        <p:nvPicPr>
          <p:cNvPr id="8" name="Рисунок 7" descr="riul Bic, chisianu2.jpg"/>
          <p:cNvPicPr>
            <a:picLocks noChangeAspect="1"/>
          </p:cNvPicPr>
          <p:nvPr/>
        </p:nvPicPr>
        <p:blipFill>
          <a:blip r:embed="rId2" cstate="print"/>
          <a:stretch>
            <a:fillRect/>
          </a:stretch>
        </p:blipFill>
        <p:spPr>
          <a:xfrm>
            <a:off x="5868144" y="3212976"/>
            <a:ext cx="3134307" cy="2088232"/>
          </a:xfrm>
          <a:prstGeom prst="rect">
            <a:avLst/>
          </a:prstGeom>
          <a:ln>
            <a:noFill/>
          </a:ln>
          <a:effectLst>
            <a:softEdge rad="112500"/>
          </a:effectLst>
        </p:spPr>
      </p:pic>
      <p:sp>
        <p:nvSpPr>
          <p:cNvPr id="10" name="Rectangle 9"/>
          <p:cNvSpPr/>
          <p:nvPr/>
        </p:nvSpPr>
        <p:spPr>
          <a:xfrm>
            <a:off x="1128217" y="4293096"/>
            <a:ext cx="7560840" cy="2308324"/>
          </a:xfrm>
          <a:prstGeom prst="rect">
            <a:avLst/>
          </a:prstGeom>
        </p:spPr>
        <p:txBody>
          <a:bodyPr wrap="square">
            <a:spAutoFit/>
          </a:bodyPr>
          <a:lstStyle/>
          <a:p>
            <a:r>
              <a:rPr lang="ro-RO" sz="2400" b="1" dirty="0" smtClean="0"/>
              <a:t>Activități:</a:t>
            </a:r>
          </a:p>
          <a:p>
            <a:pPr marL="457200" indent="-457200">
              <a:buAutoNum type="arabicPeriod"/>
            </a:pPr>
            <a:r>
              <a:rPr lang="ro-RO" sz="2400" dirty="0" smtClean="0"/>
              <a:t>Crearea Consiliului tehnic</a:t>
            </a:r>
          </a:p>
          <a:p>
            <a:pPr marL="457200" indent="-457200" algn="just">
              <a:buAutoNum type="arabicPeriod"/>
            </a:pPr>
            <a:r>
              <a:rPr lang="ro-RO" sz="2400" dirty="0" smtClean="0"/>
              <a:t>Organizarea procedurilor de achiziții publice</a:t>
            </a:r>
          </a:p>
          <a:p>
            <a:pPr marL="457200" indent="-457200" algn="just">
              <a:buAutoNum type="arabicPeriod"/>
            </a:pPr>
            <a:r>
              <a:rPr lang="ro-RO" sz="2400" dirty="0" smtClean="0"/>
              <a:t>Elaborarea studiului privind Evaluarea impactului asupra mediului</a:t>
            </a:r>
          </a:p>
          <a:p>
            <a:pPr marL="457200" indent="-457200" algn="just">
              <a:buAutoNum type="arabicPeriod"/>
            </a:pPr>
            <a:r>
              <a:rPr lang="ro-RO" sz="2400" dirty="0" smtClean="0"/>
              <a:t>Realizarea documentației tehnice </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827204" y="1261170"/>
            <a:ext cx="7560840" cy="1692771"/>
          </a:xfrm>
          <a:prstGeom prst="rect">
            <a:avLst/>
          </a:prstGeom>
        </p:spPr>
        <p:txBody>
          <a:bodyPr wrap="square">
            <a:spAutoFit/>
          </a:bodyPr>
          <a:lstStyle/>
          <a:p>
            <a:pPr marL="457200" indent="-457200"/>
            <a:r>
              <a:rPr lang="ro-RO" sz="2600" b="1" u="sng" dirty="0" smtClean="0"/>
              <a:t>Produsul 2</a:t>
            </a:r>
            <a:r>
              <a:rPr lang="ro-RO" sz="2600" b="1" dirty="0" smtClean="0"/>
              <a:t>                                     </a:t>
            </a:r>
            <a:r>
              <a:rPr lang="ro-RO" sz="2600" b="1" u="sng" dirty="0" smtClean="0">
                <a:solidFill>
                  <a:srgbClr val="00B050"/>
                </a:solidFill>
              </a:rPr>
              <a:t>Buget – 8 800 910 euro</a:t>
            </a:r>
            <a:endParaRPr lang="ro-RO" sz="2600" b="1" u="sng" dirty="0">
              <a:solidFill>
                <a:srgbClr val="00B050"/>
              </a:solidFill>
            </a:endParaRPr>
          </a:p>
          <a:p>
            <a:pPr marL="457200" indent="-457200" algn="just"/>
            <a:r>
              <a:rPr lang="ro-RO" sz="2600" b="1" dirty="0" smtClean="0"/>
              <a:t>-  cca 43,90 km de râu curățat, cca 2,04 km de râu consolidat, 3 construcții hidrotehnice de retenție/ control al debitului apei</a:t>
            </a:r>
            <a:endParaRPr lang="ru-RU" sz="2600" dirty="0"/>
          </a:p>
        </p:txBody>
      </p:sp>
      <p:pic>
        <p:nvPicPr>
          <p:cNvPr id="8" name="Рисунок 7" descr="riul Bic, chisianu3.jpg"/>
          <p:cNvPicPr>
            <a:picLocks noChangeAspect="1"/>
          </p:cNvPicPr>
          <p:nvPr/>
        </p:nvPicPr>
        <p:blipFill>
          <a:blip r:embed="rId2" cstate="print"/>
          <a:stretch>
            <a:fillRect/>
          </a:stretch>
        </p:blipFill>
        <p:spPr>
          <a:xfrm>
            <a:off x="5436096" y="4149080"/>
            <a:ext cx="3456384" cy="2302816"/>
          </a:xfrm>
          <a:prstGeom prst="rect">
            <a:avLst/>
          </a:prstGeom>
          <a:ln>
            <a:noFill/>
          </a:ln>
          <a:effectLst>
            <a:softEdge rad="112500"/>
          </a:effectLst>
        </p:spPr>
      </p:pic>
      <p:sp>
        <p:nvSpPr>
          <p:cNvPr id="10" name="TextBox 9"/>
          <p:cNvSpPr txBox="1"/>
          <p:nvPr/>
        </p:nvSpPr>
        <p:spPr>
          <a:xfrm>
            <a:off x="1260012" y="482551"/>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DESCRIEREA PRODUSELOR PROIECTULUI</a:t>
            </a:r>
            <a:endParaRPr lang="ru-RU" sz="2400" b="1" dirty="0">
              <a:solidFill>
                <a:srgbClr val="0070C0"/>
              </a:solidFill>
              <a:cs typeface="Times New Roman" pitchFamily="18" charset="0"/>
            </a:endParaRPr>
          </a:p>
        </p:txBody>
      </p:sp>
      <p:sp>
        <p:nvSpPr>
          <p:cNvPr id="11" name="Rectangle 10"/>
          <p:cNvSpPr/>
          <p:nvPr/>
        </p:nvSpPr>
        <p:spPr>
          <a:xfrm>
            <a:off x="899592" y="2996952"/>
            <a:ext cx="7560840" cy="1569660"/>
          </a:xfrm>
          <a:prstGeom prst="rect">
            <a:avLst/>
          </a:prstGeom>
        </p:spPr>
        <p:txBody>
          <a:bodyPr wrap="square">
            <a:spAutoFit/>
          </a:bodyPr>
          <a:lstStyle/>
          <a:p>
            <a:r>
              <a:rPr lang="ro-RO" sz="2400" b="1" dirty="0" smtClean="0"/>
              <a:t>Activități:</a:t>
            </a:r>
          </a:p>
          <a:p>
            <a:pPr marL="457200" indent="-457200">
              <a:buAutoNum type="arabicPeriod"/>
            </a:pPr>
            <a:r>
              <a:rPr lang="ro-RO" sz="2400" dirty="0" smtClean="0"/>
              <a:t>Organizarea concursului de selectare a antreprenorului</a:t>
            </a:r>
          </a:p>
          <a:p>
            <a:r>
              <a:rPr lang="ro-RO" sz="2400" dirty="0" smtClean="0"/>
              <a:t>2.    Selectarea responsabilului tehnic</a:t>
            </a:r>
          </a:p>
          <a:p>
            <a:r>
              <a:rPr lang="ro-RO" sz="2400" dirty="0" smtClean="0"/>
              <a:t>3.    Executarea lucrărilor </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09911" y="1412776"/>
            <a:ext cx="7560840" cy="923330"/>
          </a:xfrm>
          <a:prstGeom prst="rect">
            <a:avLst/>
          </a:prstGeom>
        </p:spPr>
        <p:txBody>
          <a:bodyPr wrap="square">
            <a:spAutoFit/>
          </a:bodyPr>
          <a:lstStyle/>
          <a:p>
            <a:pPr marL="457200" indent="-457200"/>
            <a:r>
              <a:rPr lang="ro-RO" sz="2600" b="1" u="sng" dirty="0"/>
              <a:t>Produsul </a:t>
            </a:r>
            <a:r>
              <a:rPr lang="ro-RO" sz="2600" b="1" u="sng" dirty="0" smtClean="0"/>
              <a:t>3</a:t>
            </a:r>
            <a:r>
              <a:rPr lang="ro-RO" sz="2600" b="1" dirty="0" smtClean="0"/>
              <a:t>                                      </a:t>
            </a:r>
            <a:r>
              <a:rPr lang="ro-RO" sz="2800" b="1" u="sng" dirty="0" smtClean="0">
                <a:solidFill>
                  <a:srgbClr val="00B050"/>
                </a:solidFill>
              </a:rPr>
              <a:t>Buget </a:t>
            </a:r>
            <a:r>
              <a:rPr lang="ro-RO" sz="2800" b="1" u="sng" dirty="0">
                <a:solidFill>
                  <a:srgbClr val="00B050"/>
                </a:solidFill>
              </a:rPr>
              <a:t>– </a:t>
            </a:r>
            <a:r>
              <a:rPr lang="ro-RO" sz="2800" b="1" u="sng" dirty="0" smtClean="0">
                <a:solidFill>
                  <a:srgbClr val="00B050"/>
                </a:solidFill>
              </a:rPr>
              <a:t>20 </a:t>
            </a:r>
            <a:r>
              <a:rPr lang="ro-RO" sz="2800" b="1" u="sng" dirty="0">
                <a:solidFill>
                  <a:srgbClr val="00B050"/>
                </a:solidFill>
              </a:rPr>
              <a:t>000 </a:t>
            </a:r>
            <a:r>
              <a:rPr lang="ro-RO" sz="2800" b="1" u="sng" dirty="0" smtClean="0">
                <a:solidFill>
                  <a:srgbClr val="00B050"/>
                </a:solidFill>
              </a:rPr>
              <a:t>euro</a:t>
            </a:r>
            <a:endParaRPr lang="ro-RO" sz="2600" b="1" u="sng" dirty="0"/>
          </a:p>
          <a:p>
            <a:pPr marL="457200" indent="-457200"/>
            <a:r>
              <a:rPr lang="ro-RO" sz="2600" b="1" dirty="0" smtClean="0"/>
              <a:t>1 mecanism de comunicare implementat</a:t>
            </a:r>
            <a:endParaRPr lang="ru-RU" sz="2600" dirty="0"/>
          </a:p>
        </p:txBody>
      </p:sp>
      <p:pic>
        <p:nvPicPr>
          <p:cNvPr id="8" name="Рисунок 7" descr="riul bic in apropiere de str. Mihai Viteazu.jpg"/>
          <p:cNvPicPr>
            <a:picLocks noChangeAspect="1"/>
          </p:cNvPicPr>
          <p:nvPr/>
        </p:nvPicPr>
        <p:blipFill>
          <a:blip r:embed="rId2" cstate="print"/>
          <a:stretch>
            <a:fillRect/>
          </a:stretch>
        </p:blipFill>
        <p:spPr>
          <a:xfrm>
            <a:off x="4835818" y="3861048"/>
            <a:ext cx="3634933" cy="2444492"/>
          </a:xfrm>
          <a:prstGeom prst="rect">
            <a:avLst/>
          </a:prstGeom>
          <a:ln>
            <a:noFill/>
          </a:ln>
          <a:effectLst>
            <a:softEdge rad="112500"/>
          </a:effectLst>
        </p:spPr>
      </p:pic>
      <p:sp>
        <p:nvSpPr>
          <p:cNvPr id="9" name="TextBox 8"/>
          <p:cNvSpPr txBox="1"/>
          <p:nvPr/>
        </p:nvSpPr>
        <p:spPr>
          <a:xfrm>
            <a:off x="5508104" y="6305540"/>
            <a:ext cx="2880320" cy="276999"/>
          </a:xfrm>
          <a:prstGeom prst="rect">
            <a:avLst/>
          </a:prstGeom>
          <a:noFill/>
        </p:spPr>
        <p:txBody>
          <a:bodyPr wrap="square" rtlCol="0">
            <a:spAutoFit/>
          </a:bodyPr>
          <a:lstStyle/>
          <a:p>
            <a:r>
              <a:rPr lang="ro-RO" sz="1200" i="1" dirty="0" smtClean="0">
                <a:cs typeface="Times New Roman" pitchFamily="18" charset="0"/>
              </a:rPr>
              <a:t>Râul Bâc, în apropiere de str. Mihai Viteazul</a:t>
            </a: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DESCRIEREA PRODUSELOR PROIECTULUI</a:t>
            </a:r>
            <a:endParaRPr lang="ru-RU" sz="2400" b="1" dirty="0">
              <a:solidFill>
                <a:srgbClr val="0070C0"/>
              </a:solidFill>
              <a:cs typeface="Times New Roman" pitchFamily="18" charset="0"/>
            </a:endParaRPr>
          </a:p>
        </p:txBody>
      </p:sp>
      <p:sp>
        <p:nvSpPr>
          <p:cNvPr id="11" name="Rectangle 10"/>
          <p:cNvSpPr/>
          <p:nvPr/>
        </p:nvSpPr>
        <p:spPr>
          <a:xfrm>
            <a:off x="891630" y="2564904"/>
            <a:ext cx="7560840" cy="1938992"/>
          </a:xfrm>
          <a:prstGeom prst="rect">
            <a:avLst/>
          </a:prstGeom>
        </p:spPr>
        <p:txBody>
          <a:bodyPr wrap="square">
            <a:spAutoFit/>
          </a:bodyPr>
          <a:lstStyle/>
          <a:p>
            <a:r>
              <a:rPr lang="ro-RO" sz="2400" b="1" dirty="0" smtClean="0"/>
              <a:t>Activități:</a:t>
            </a:r>
          </a:p>
          <a:p>
            <a:pPr marL="457200" indent="-457200">
              <a:buAutoNum type="arabicPeriod"/>
            </a:pPr>
            <a:r>
              <a:rPr lang="ro-RO" sz="2400" dirty="0" smtClean="0"/>
              <a:t>Elaborarea unei mecanismului de comunicare privind realizarea proiectului</a:t>
            </a:r>
          </a:p>
          <a:p>
            <a:pPr marL="457200" indent="-457200">
              <a:buAutoNum type="arabicPeriod"/>
            </a:pPr>
            <a:r>
              <a:rPr lang="ro-RO" sz="2400" dirty="0" smtClean="0"/>
              <a:t>Organizarea activităților de implementare a mecanismului de comunicare</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71600" y="1340768"/>
            <a:ext cx="7560840" cy="923330"/>
          </a:xfrm>
          <a:prstGeom prst="rect">
            <a:avLst/>
          </a:prstGeom>
        </p:spPr>
        <p:txBody>
          <a:bodyPr wrap="square">
            <a:spAutoFit/>
          </a:bodyPr>
          <a:lstStyle/>
          <a:p>
            <a:pPr marL="457200" indent="-457200"/>
            <a:r>
              <a:rPr lang="ro-RO" sz="2600" b="1" u="sng" dirty="0"/>
              <a:t>Produsul </a:t>
            </a:r>
            <a:r>
              <a:rPr lang="ro-RO" sz="2600" b="1" u="sng" dirty="0" smtClean="0"/>
              <a:t>4</a:t>
            </a:r>
            <a:r>
              <a:rPr lang="ro-RO" sz="2600" b="1" dirty="0" smtClean="0"/>
              <a:t>                                    </a:t>
            </a:r>
            <a:r>
              <a:rPr lang="ro-RO" sz="2800" b="1" u="sng" dirty="0" smtClean="0">
                <a:solidFill>
                  <a:srgbClr val="00B050"/>
                </a:solidFill>
              </a:rPr>
              <a:t>Buget </a:t>
            </a:r>
            <a:r>
              <a:rPr lang="ro-RO" sz="2800" b="1" u="sng" dirty="0">
                <a:solidFill>
                  <a:srgbClr val="00B050"/>
                </a:solidFill>
              </a:rPr>
              <a:t>– </a:t>
            </a:r>
            <a:r>
              <a:rPr lang="ro-RO" sz="2800" b="1" u="sng" dirty="0" smtClean="0">
                <a:solidFill>
                  <a:srgbClr val="00B050"/>
                </a:solidFill>
              </a:rPr>
              <a:t>909 090 euro</a:t>
            </a:r>
            <a:endParaRPr lang="ro-RO" sz="2600" b="1" u="sng" dirty="0"/>
          </a:p>
          <a:p>
            <a:pPr marL="457200" indent="-457200"/>
            <a:r>
              <a:rPr lang="ro-RO" sz="2600" b="1" dirty="0" smtClean="0"/>
              <a:t>1 proiect implementat și evaluat</a:t>
            </a:r>
            <a:endParaRPr lang="ru-RU" sz="2600" dirty="0"/>
          </a:p>
        </p:txBody>
      </p:sp>
      <p:pic>
        <p:nvPicPr>
          <p:cNvPr id="8" name="Рисунок 7" descr="riul Bic, chisianu.jpg"/>
          <p:cNvPicPr>
            <a:picLocks noChangeAspect="1"/>
          </p:cNvPicPr>
          <p:nvPr/>
        </p:nvPicPr>
        <p:blipFill>
          <a:blip r:embed="rId2" cstate="print"/>
          <a:stretch>
            <a:fillRect/>
          </a:stretch>
        </p:blipFill>
        <p:spPr>
          <a:xfrm>
            <a:off x="5292080" y="4127296"/>
            <a:ext cx="3369146" cy="2244694"/>
          </a:xfrm>
          <a:prstGeom prst="rect">
            <a:avLst/>
          </a:prstGeom>
          <a:ln>
            <a:noFill/>
          </a:ln>
          <a:effectLst>
            <a:softEdge rad="112500"/>
          </a:effectLst>
        </p:spPr>
      </p:pic>
      <p:sp>
        <p:nvSpPr>
          <p:cNvPr id="9" name="TextBox 8"/>
          <p:cNvSpPr txBox="1"/>
          <p:nvPr/>
        </p:nvSpPr>
        <p:spPr>
          <a:xfrm>
            <a:off x="6454477" y="6352518"/>
            <a:ext cx="1728192" cy="276999"/>
          </a:xfrm>
          <a:prstGeom prst="rect">
            <a:avLst/>
          </a:prstGeom>
          <a:noFill/>
        </p:spPr>
        <p:txBody>
          <a:bodyPr wrap="square" rtlCol="0">
            <a:spAutoFit/>
          </a:bodyPr>
          <a:lstStyle/>
          <a:p>
            <a:r>
              <a:rPr lang="ro-RO" sz="1200" i="1" dirty="0" smtClean="0">
                <a:cs typeface="Times New Roman" pitchFamily="18" charset="0"/>
              </a:rPr>
              <a:t>Râul Bâc, or. Chişinău</a:t>
            </a: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DESCRIEREA PRODUSELOR PROIECTULUI</a:t>
            </a:r>
            <a:endParaRPr lang="ru-RU" sz="2400" b="1" dirty="0">
              <a:solidFill>
                <a:srgbClr val="0070C0"/>
              </a:solidFill>
              <a:cs typeface="Times New Roman" pitchFamily="18" charset="0"/>
            </a:endParaRPr>
          </a:p>
        </p:txBody>
      </p:sp>
      <p:sp>
        <p:nvSpPr>
          <p:cNvPr id="11" name="Rectangle 10"/>
          <p:cNvSpPr/>
          <p:nvPr/>
        </p:nvSpPr>
        <p:spPr>
          <a:xfrm>
            <a:off x="891630" y="2564904"/>
            <a:ext cx="7560840" cy="1200329"/>
          </a:xfrm>
          <a:prstGeom prst="rect">
            <a:avLst/>
          </a:prstGeom>
        </p:spPr>
        <p:txBody>
          <a:bodyPr wrap="square">
            <a:spAutoFit/>
          </a:bodyPr>
          <a:lstStyle/>
          <a:p>
            <a:r>
              <a:rPr lang="ro-RO" sz="2400" b="1" dirty="0" smtClean="0"/>
              <a:t>Activități:</a:t>
            </a:r>
          </a:p>
          <a:p>
            <a:pPr marL="457200" indent="-457200">
              <a:buAutoNum type="arabicPeriod"/>
            </a:pPr>
            <a:r>
              <a:rPr lang="ro-RO" sz="2400" dirty="0" smtClean="0"/>
              <a:t>Managementul proiectului</a:t>
            </a:r>
          </a:p>
          <a:p>
            <a:pPr marL="457200" indent="-457200">
              <a:buAutoNum type="arabicPeriod"/>
            </a:pPr>
            <a:r>
              <a:rPr lang="ro-RO" sz="2400" dirty="0" smtClean="0"/>
              <a:t>Monitorizare și raportare</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187624" y="709117"/>
            <a:ext cx="6840000"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BENEFICII DE MEDIU</a:t>
            </a:r>
            <a:endParaRPr lang="ru-RU" sz="3000" b="1" dirty="0">
              <a:solidFill>
                <a:srgbClr val="0070C0"/>
              </a:solidFill>
              <a:cs typeface="Times New Roman" pitchFamily="18" charset="0"/>
            </a:endParaRPr>
          </a:p>
        </p:txBody>
      </p:sp>
      <p:sp>
        <p:nvSpPr>
          <p:cNvPr id="3" name="Rectangle 2"/>
          <p:cNvSpPr/>
          <p:nvPr/>
        </p:nvSpPr>
        <p:spPr>
          <a:xfrm>
            <a:off x="899592" y="1556792"/>
            <a:ext cx="7560840" cy="4524315"/>
          </a:xfrm>
          <a:prstGeom prst="rect">
            <a:avLst/>
          </a:prstGeom>
        </p:spPr>
        <p:txBody>
          <a:bodyPr wrap="square">
            <a:spAutoFit/>
          </a:bodyPr>
          <a:lstStyle/>
          <a:p>
            <a:pPr lvl="1" algn="just"/>
            <a:r>
              <a:rPr lang="ro-RO" sz="2400" dirty="0" smtClean="0"/>
              <a:t>	Reducerea vulnerabilității la schimbările climatice a or. Chișinău și a localităților din bazinul râului Bâc.</a:t>
            </a:r>
          </a:p>
          <a:p>
            <a:pPr lvl="1" algn="just"/>
            <a:endParaRPr lang="ro-RO" sz="2400" dirty="0" smtClean="0"/>
          </a:p>
          <a:p>
            <a:pPr lvl="1" algn="just"/>
            <a:r>
              <a:rPr lang="ro-RO" sz="2400" dirty="0" smtClean="0"/>
              <a:t>	Prevenirea poluării apelor de suprafață în care se revarsă r. Bâc;   </a:t>
            </a:r>
          </a:p>
          <a:p>
            <a:pPr lvl="1">
              <a:buFont typeface="Arial" pitchFamily="34" charset="0"/>
              <a:buChar char="•"/>
            </a:pPr>
            <a:endParaRPr lang="ro-RO" sz="2400" dirty="0" smtClean="0"/>
          </a:p>
          <a:p>
            <a:pPr lvl="1" algn="just"/>
            <a:r>
              <a:rPr lang="ro-RO" sz="2400" dirty="0" smtClean="0"/>
              <a:t>	Reducerea daunelor provocate de inundații asupra mediului înconjurător;</a:t>
            </a:r>
          </a:p>
          <a:p>
            <a:pPr lvl="1">
              <a:buFont typeface="Arial" pitchFamily="34" charset="0"/>
              <a:buChar char="•"/>
            </a:pPr>
            <a:endParaRPr lang="ro-RO" sz="2400" dirty="0" smtClean="0"/>
          </a:p>
          <a:p>
            <a:pPr lvl="1" algn="just"/>
            <a:r>
              <a:rPr lang="ro-RO" sz="2400" dirty="0" smtClean="0"/>
              <a:t>	Folosirea rațională a zonelor și/sau creșterea zonelor verzi care duc la reducerea efectelor emisiilor de oxid de carbon.</a:t>
            </a:r>
            <a:endParaRPr lang="ru-RU"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854" y="1556792"/>
            <a:ext cx="471306" cy="471306"/>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854" y="2706076"/>
            <a:ext cx="471306" cy="471306"/>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854" y="3800315"/>
            <a:ext cx="471306" cy="47130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854" y="4797152"/>
            <a:ext cx="471306" cy="471306"/>
          </a:xfrm>
          <a:prstGeom prst="rect">
            <a:avLst/>
          </a:prstGeom>
        </p:spPr>
      </p:pic>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043608" y="680542"/>
            <a:ext cx="6840000"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BENEFICII ECONOMICE</a:t>
            </a:r>
            <a:endParaRPr lang="ru-RU" sz="3000" b="1" dirty="0">
              <a:solidFill>
                <a:srgbClr val="0070C0"/>
              </a:solidFill>
              <a:cs typeface="Times New Roman" pitchFamily="18" charset="0"/>
            </a:endParaRPr>
          </a:p>
        </p:txBody>
      </p:sp>
      <p:sp>
        <p:nvSpPr>
          <p:cNvPr id="3" name="Rectangle 2"/>
          <p:cNvSpPr/>
          <p:nvPr/>
        </p:nvSpPr>
        <p:spPr>
          <a:xfrm>
            <a:off x="899592" y="1484784"/>
            <a:ext cx="7560840" cy="4154984"/>
          </a:xfrm>
          <a:prstGeom prst="rect">
            <a:avLst/>
          </a:prstGeom>
        </p:spPr>
        <p:txBody>
          <a:bodyPr wrap="square">
            <a:spAutoFit/>
          </a:bodyPr>
          <a:lstStyle/>
          <a:p>
            <a:pPr lvl="1" algn="just"/>
            <a:r>
              <a:rPr lang="ro-RO" sz="2400" dirty="0" smtClean="0"/>
              <a:t>	Minimizarea cheltuielilor pentru repararea infrastructurii de drumuri;</a:t>
            </a:r>
          </a:p>
          <a:p>
            <a:pPr lvl="1">
              <a:buFont typeface="Arial" pitchFamily="34" charset="0"/>
              <a:buChar char="•"/>
            </a:pPr>
            <a:endParaRPr lang="ro-RO" sz="2400" dirty="0" smtClean="0"/>
          </a:p>
          <a:p>
            <a:pPr lvl="1" algn="just"/>
            <a:r>
              <a:rPr lang="ro-RO" sz="2400" dirty="0" smtClean="0"/>
              <a:t>	Posibilitate de irigare a câmpurilor agricole din localitățile în aval de sectorul râului inclus în proiect;</a:t>
            </a:r>
          </a:p>
          <a:p>
            <a:pPr lvl="1">
              <a:buFont typeface="Arial" pitchFamily="34" charset="0"/>
              <a:buChar char="•"/>
            </a:pPr>
            <a:endParaRPr lang="ro-RO" sz="2400" dirty="0" smtClean="0"/>
          </a:p>
          <a:p>
            <a:pPr lvl="1"/>
            <a:r>
              <a:rPr lang="ro-RO" sz="2400" dirty="0" smtClean="0"/>
              <a:t>	Atragerea de noi investiții (publice și private) în zona albiei consolidate a r. Bâc; </a:t>
            </a:r>
          </a:p>
          <a:p>
            <a:pPr lvl="1">
              <a:buFont typeface="Arial" pitchFamily="34" charset="0"/>
              <a:buChar char="•"/>
            </a:pPr>
            <a:endParaRPr lang="ro-RO" sz="2400" dirty="0" smtClean="0"/>
          </a:p>
          <a:p>
            <a:pPr lvl="1" algn="just"/>
            <a:r>
              <a:rPr lang="ro-RO" sz="2400" dirty="0" smtClean="0"/>
              <a:t>	Scăderea pagubelor materiale provocate de inundaţii;</a:t>
            </a:r>
            <a:endParaRPr lang="ru-RU"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412776"/>
            <a:ext cx="639514" cy="639514"/>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20888"/>
            <a:ext cx="639514" cy="63951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429000"/>
            <a:ext cx="639514" cy="63951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581128"/>
            <a:ext cx="639514" cy="639514"/>
          </a:xfrm>
          <a:prstGeom prst="rect">
            <a:avLst/>
          </a:prstGeom>
        </p:spPr>
      </p:pic>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71600" y="1010345"/>
            <a:ext cx="7560840" cy="3139321"/>
          </a:xfrm>
          <a:prstGeom prst="rect">
            <a:avLst/>
          </a:prstGeom>
        </p:spPr>
        <p:txBody>
          <a:bodyPr wrap="square">
            <a:spAutoFit/>
          </a:bodyPr>
          <a:lstStyle/>
          <a:p>
            <a:pPr marL="457200" indent="-457200"/>
            <a:r>
              <a:rPr lang="vi-VN" sz="2200" b="1" dirty="0" smtClean="0">
                <a:latin typeface="Calibri" pitchFamily="34" charset="0"/>
              </a:rPr>
              <a:t>Sectorul</a:t>
            </a:r>
            <a:r>
              <a:rPr lang="ro-RO" sz="2200" b="1" dirty="0" smtClean="0">
                <a:latin typeface="Calibri" pitchFamily="34" charset="0"/>
              </a:rPr>
              <a:t>:</a:t>
            </a:r>
            <a:r>
              <a:rPr lang="vi-VN" sz="2200" b="1" dirty="0" smtClean="0">
                <a:latin typeface="Calibri" pitchFamily="34" charset="0"/>
              </a:rPr>
              <a:t> </a:t>
            </a:r>
            <a:r>
              <a:rPr lang="ro-RO" sz="2200" b="1" dirty="0" smtClean="0">
                <a:latin typeface="Calibri" pitchFamily="34" charset="0"/>
              </a:rPr>
              <a:t>lacul</a:t>
            </a:r>
            <a:r>
              <a:rPr lang="vi-VN" sz="2200" b="1" dirty="0" smtClean="0">
                <a:latin typeface="Calibri" pitchFamily="34" charset="0"/>
              </a:rPr>
              <a:t> </a:t>
            </a:r>
            <a:r>
              <a:rPr lang="vi-VN" sz="2200" b="1" dirty="0">
                <a:latin typeface="Calibri" pitchFamily="34" charset="0"/>
              </a:rPr>
              <a:t>Ghidighici - str</a:t>
            </a:r>
            <a:r>
              <a:rPr lang="vi-VN" sz="2200" b="1" dirty="0" smtClean="0">
                <a:latin typeface="Calibri" pitchFamily="34" charset="0"/>
              </a:rPr>
              <a:t>.</a:t>
            </a:r>
            <a:r>
              <a:rPr lang="ro-RO" sz="2200" b="1" dirty="0" smtClean="0">
                <a:latin typeface="Calibri" pitchFamily="34" charset="0"/>
              </a:rPr>
              <a:t> </a:t>
            </a:r>
            <a:r>
              <a:rPr lang="vi-VN" sz="2200" b="1" dirty="0" smtClean="0">
                <a:latin typeface="Calibri" pitchFamily="34" charset="0"/>
              </a:rPr>
              <a:t>M</a:t>
            </a:r>
            <a:r>
              <a:rPr lang="ro-RO" sz="2200" b="1" dirty="0" smtClean="0">
                <a:latin typeface="Calibri" pitchFamily="34" charset="0"/>
              </a:rPr>
              <a:t>ihai </a:t>
            </a:r>
            <a:r>
              <a:rPr lang="vi-VN" sz="2200" b="1" dirty="0" smtClean="0">
                <a:latin typeface="Calibri" pitchFamily="34" charset="0"/>
              </a:rPr>
              <a:t>Viteazul</a:t>
            </a:r>
            <a:endParaRPr lang="ro-RO" sz="2200" b="1" dirty="0">
              <a:latin typeface="Calibri" pitchFamily="34" charset="0"/>
            </a:endParaRPr>
          </a:p>
          <a:p>
            <a:pPr marL="457200" indent="-457200"/>
            <a:r>
              <a:rPr lang="ro-RO" sz="2200" dirty="0" smtClean="0">
                <a:latin typeface="Calibri" pitchFamily="34" charset="0"/>
              </a:rPr>
              <a:t>Măsuri p</a:t>
            </a:r>
            <a:r>
              <a:rPr lang="vi-VN" sz="2200" dirty="0" smtClean="0">
                <a:latin typeface="Calibri" pitchFamily="34" charset="0"/>
              </a:rPr>
              <a:t>entru </a:t>
            </a:r>
            <a:r>
              <a:rPr lang="vi-VN" sz="2200" dirty="0">
                <a:latin typeface="Calibri" pitchFamily="34" charset="0"/>
              </a:rPr>
              <a:t>protecţia împotriva </a:t>
            </a:r>
            <a:r>
              <a:rPr lang="vi-VN" sz="2200" dirty="0" smtClean="0">
                <a:latin typeface="Calibri" pitchFamily="34" charset="0"/>
              </a:rPr>
              <a:t>inundaţiilor</a:t>
            </a:r>
            <a:r>
              <a:rPr lang="ro-RO" sz="2200" dirty="0" smtClean="0">
                <a:latin typeface="Calibri" pitchFamily="34" charset="0"/>
              </a:rPr>
              <a:t>:</a:t>
            </a:r>
            <a:endParaRPr lang="ro-RO" sz="2200" dirty="0">
              <a:latin typeface="Calibri" pitchFamily="34" charset="0"/>
            </a:endParaRPr>
          </a:p>
          <a:p>
            <a:pPr marL="457200" indent="-457200">
              <a:buFontTx/>
              <a:buChar char="-"/>
            </a:pPr>
            <a:r>
              <a:rPr lang="ro-RO" sz="2200" dirty="0" smtClean="0">
                <a:latin typeface="Calibri" pitchFamily="34" charset="0"/>
              </a:rPr>
              <a:t>a</a:t>
            </a:r>
            <a:r>
              <a:rPr lang="vi-VN" sz="2200" dirty="0" smtClean="0">
                <a:latin typeface="Calibri" pitchFamily="34" charset="0"/>
              </a:rPr>
              <a:t>d</a:t>
            </a:r>
            <a:r>
              <a:rPr lang="ro-RO" sz="2200" dirty="0" smtClean="0">
                <a:latin typeface="Calibri" pitchFamily="34" charset="0"/>
              </a:rPr>
              <a:t>â</a:t>
            </a:r>
            <a:r>
              <a:rPr lang="vi-VN" sz="2200" dirty="0" smtClean="0">
                <a:latin typeface="Calibri" pitchFamily="34" charset="0"/>
              </a:rPr>
              <a:t>ncirea </a:t>
            </a:r>
            <a:r>
              <a:rPr lang="vi-VN" sz="2200" dirty="0">
                <a:latin typeface="Calibri" pitchFamily="34" charset="0"/>
              </a:rPr>
              <a:t>şi lărgirea albiei </a:t>
            </a:r>
            <a:r>
              <a:rPr lang="vi-VN" sz="2200" dirty="0" smtClean="0">
                <a:latin typeface="Calibri" pitchFamily="34" charset="0"/>
              </a:rPr>
              <a:t>r.Bîc;</a:t>
            </a:r>
            <a:endParaRPr lang="ro-RO" sz="2200" dirty="0">
              <a:latin typeface="Calibri" pitchFamily="34" charset="0"/>
            </a:endParaRPr>
          </a:p>
          <a:p>
            <a:pPr marL="457200" indent="-457200">
              <a:buFontTx/>
              <a:buChar char="-"/>
            </a:pPr>
            <a:r>
              <a:rPr lang="vi-VN" sz="2200" dirty="0" smtClean="0">
                <a:latin typeface="Calibri" pitchFamily="34" charset="0"/>
              </a:rPr>
              <a:t>umplerea </a:t>
            </a:r>
            <a:r>
              <a:rPr lang="vi-VN" sz="2200" dirty="0">
                <a:latin typeface="Calibri" pitchFamily="34" charset="0"/>
              </a:rPr>
              <a:t>parţială a teritoriului </a:t>
            </a:r>
            <a:r>
              <a:rPr lang="vi-VN" sz="2200" dirty="0" smtClean="0">
                <a:latin typeface="Calibri" pitchFamily="34" charset="0"/>
              </a:rPr>
              <a:t>adiacent;</a:t>
            </a:r>
            <a:endParaRPr lang="ro-RO" sz="2200" dirty="0">
              <a:latin typeface="Calibri" pitchFamily="34" charset="0"/>
            </a:endParaRPr>
          </a:p>
          <a:p>
            <a:pPr marL="457200" indent="-457200">
              <a:buFontTx/>
              <a:buChar char="-"/>
            </a:pPr>
            <a:r>
              <a:rPr lang="vi-VN" sz="2200" dirty="0" smtClean="0">
                <a:latin typeface="Calibri" pitchFamily="34" charset="0"/>
              </a:rPr>
              <a:t>permutarea </a:t>
            </a:r>
            <a:r>
              <a:rPr lang="vi-VN" sz="2200" dirty="0">
                <a:latin typeface="Calibri" pitchFamily="34" charset="0"/>
              </a:rPr>
              <a:t>pasajului tubular l</a:t>
            </a:r>
            <a:r>
              <a:rPr lang="ru-RU" sz="2200" dirty="0">
                <a:latin typeface="Calibri" pitchFamily="34" charset="0"/>
              </a:rPr>
              <a:t>а 18,7 </a:t>
            </a:r>
            <a:r>
              <a:rPr lang="vi-VN" sz="2200" dirty="0">
                <a:latin typeface="Calibri" pitchFamily="34" charset="0"/>
              </a:rPr>
              <a:t>km la unele cote mai </a:t>
            </a:r>
            <a:r>
              <a:rPr lang="vi-VN" sz="2200" dirty="0" smtClean="0">
                <a:latin typeface="Calibri" pitchFamily="34" charset="0"/>
              </a:rPr>
              <a:t>joase.</a:t>
            </a:r>
            <a:endParaRPr lang="ro-RO" sz="2200" dirty="0" smtClean="0">
              <a:latin typeface="Calibri" pitchFamily="34" charset="0"/>
            </a:endParaRPr>
          </a:p>
          <a:p>
            <a:pPr algn="just"/>
            <a:r>
              <a:rPr lang="vi-VN" sz="2200" dirty="0" smtClean="0">
                <a:latin typeface="Calibri" pitchFamily="34" charset="0"/>
              </a:rPr>
              <a:t>Cea </a:t>
            </a:r>
            <a:r>
              <a:rPr lang="vi-VN" sz="2200" dirty="0">
                <a:latin typeface="Calibri" pitchFamily="34" charset="0"/>
              </a:rPr>
              <a:t>mai semnificativă lărgire a albiei, în esenţă este crearea unei noi albii, </a:t>
            </a:r>
            <a:r>
              <a:rPr lang="vi-VN" sz="2200" dirty="0" smtClean="0">
                <a:latin typeface="Calibri" pitchFamily="34" charset="0"/>
              </a:rPr>
              <a:t>pe </a:t>
            </a:r>
            <a:r>
              <a:rPr lang="vi-VN" sz="2200" dirty="0">
                <a:latin typeface="Calibri" pitchFamily="34" charset="0"/>
              </a:rPr>
              <a:t>sectorul </a:t>
            </a:r>
            <a:r>
              <a:rPr lang="vi-VN" sz="2200" dirty="0" smtClean="0">
                <a:latin typeface="Calibri" pitchFamily="34" charset="0"/>
              </a:rPr>
              <a:t>în</a:t>
            </a:r>
            <a:r>
              <a:rPr lang="ro-RO" sz="2200" dirty="0" smtClean="0">
                <a:latin typeface="Calibri" pitchFamily="34" charset="0"/>
              </a:rPr>
              <a:t> </a:t>
            </a:r>
            <a:r>
              <a:rPr lang="vi-VN" sz="2200" dirty="0" smtClean="0">
                <a:latin typeface="Calibri" pitchFamily="34" charset="0"/>
              </a:rPr>
              <a:t>zona </a:t>
            </a:r>
            <a:r>
              <a:rPr lang="vi-VN" sz="2200" dirty="0">
                <a:latin typeface="Calibri" pitchFamily="34" charset="0"/>
              </a:rPr>
              <a:t>canalului de </a:t>
            </a:r>
            <a:r>
              <a:rPr lang="vi-VN" sz="2200" dirty="0" smtClean="0">
                <a:latin typeface="Calibri" pitchFamily="34" charset="0"/>
              </a:rPr>
              <a:t>canotaj</a:t>
            </a:r>
            <a:r>
              <a:rPr lang="ro-RO" sz="2200" dirty="0" smtClean="0">
                <a:latin typeface="Calibri" pitchFamily="34" charset="0"/>
              </a:rPr>
              <a:t>.</a:t>
            </a:r>
            <a:r>
              <a:rPr lang="vi-VN" sz="2200" dirty="0">
                <a:latin typeface="Calibri" pitchFamily="34" charset="0"/>
              </a:rPr>
              <a:t/>
            </a:r>
            <a:br>
              <a:rPr lang="vi-VN" sz="2200" dirty="0">
                <a:latin typeface="Calibri" pitchFamily="34" charset="0"/>
              </a:rPr>
            </a:br>
            <a:endParaRPr lang="ru-RU" sz="2200" dirty="0">
              <a:latin typeface="Calibri" pitchFamily="34" charset="0"/>
            </a:endParaRP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SOLUȚII DE PROIECT PE TERITORIUL MUN.CHIȘINĂU</a:t>
            </a:r>
            <a:endParaRPr lang="ru-RU" sz="2400" b="1" dirty="0">
              <a:solidFill>
                <a:srgbClr val="0070C0"/>
              </a:solidFill>
              <a:cs typeface="Times New Roman" pitchFamily="18" charset="0"/>
            </a:endParaRPr>
          </a:p>
        </p:txBody>
      </p:sp>
      <p:pic>
        <p:nvPicPr>
          <p:cNvPr id="1026" name="Picture 2" descr="F:\FOTO\Vatra-Balcani\IMG_20160517_123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14699"/>
            <a:ext cx="3648311" cy="2736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FOTO\Balcani-Viteazul\IMG_1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696" y="4014700"/>
            <a:ext cx="3648476" cy="27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7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71600" y="1010345"/>
            <a:ext cx="7560840" cy="2800767"/>
          </a:xfrm>
          <a:prstGeom prst="rect">
            <a:avLst/>
          </a:prstGeom>
        </p:spPr>
        <p:txBody>
          <a:bodyPr wrap="square">
            <a:spAutoFit/>
          </a:bodyPr>
          <a:lstStyle/>
          <a:p>
            <a:pPr marL="457200" indent="-457200"/>
            <a:r>
              <a:rPr lang="vi-VN" sz="2200" b="1" dirty="0" smtClean="0">
                <a:latin typeface="Calibri" pitchFamily="34" charset="0"/>
              </a:rPr>
              <a:t>Sectorul</a:t>
            </a:r>
            <a:r>
              <a:rPr lang="ro-RO" sz="2200" b="1" dirty="0" smtClean="0">
                <a:latin typeface="Calibri" pitchFamily="34" charset="0"/>
              </a:rPr>
              <a:t>:</a:t>
            </a:r>
            <a:r>
              <a:rPr lang="vi-VN" sz="2200" b="1" dirty="0" smtClean="0">
                <a:latin typeface="Calibri" pitchFamily="34" charset="0"/>
              </a:rPr>
              <a:t> str.</a:t>
            </a:r>
            <a:r>
              <a:rPr lang="ro-RO" sz="2200" b="1" dirty="0" smtClean="0">
                <a:latin typeface="Calibri" pitchFamily="34" charset="0"/>
              </a:rPr>
              <a:t> </a:t>
            </a:r>
            <a:r>
              <a:rPr lang="vi-VN" sz="2200" b="1" dirty="0" smtClean="0">
                <a:latin typeface="Calibri" pitchFamily="34" charset="0"/>
              </a:rPr>
              <a:t>M</a:t>
            </a:r>
            <a:r>
              <a:rPr lang="ro-RO" sz="2200" b="1" dirty="0" smtClean="0">
                <a:latin typeface="Calibri" pitchFamily="34" charset="0"/>
              </a:rPr>
              <a:t>ihai </a:t>
            </a:r>
            <a:r>
              <a:rPr lang="vi-VN" sz="2200" b="1" dirty="0" smtClean="0">
                <a:latin typeface="Calibri" pitchFamily="34" charset="0"/>
              </a:rPr>
              <a:t>Viteazul</a:t>
            </a:r>
            <a:r>
              <a:rPr lang="ro-RO" sz="2200" b="1" dirty="0" smtClean="0">
                <a:latin typeface="Calibri" pitchFamily="34" charset="0"/>
              </a:rPr>
              <a:t> – str. Feredeului</a:t>
            </a:r>
          </a:p>
          <a:p>
            <a:pPr marL="457200" indent="-457200"/>
            <a:r>
              <a:rPr lang="ro-RO" sz="2200" dirty="0" smtClean="0">
                <a:latin typeface="Calibri" pitchFamily="34" charset="0"/>
              </a:rPr>
              <a:t>Măsuri p</a:t>
            </a:r>
            <a:r>
              <a:rPr lang="vi-VN" sz="2200" dirty="0" smtClean="0">
                <a:latin typeface="Calibri" pitchFamily="34" charset="0"/>
              </a:rPr>
              <a:t>entru protecţia împotriva inundaţiilor</a:t>
            </a:r>
            <a:r>
              <a:rPr lang="ro-RO" sz="2200" dirty="0" smtClean="0">
                <a:latin typeface="Calibri" pitchFamily="34" charset="0"/>
              </a:rPr>
              <a:t>:</a:t>
            </a:r>
          </a:p>
          <a:p>
            <a:pPr marL="457200" indent="-457200" algn="just">
              <a:buAutoNum type="arabicPeriod"/>
            </a:pPr>
            <a:r>
              <a:rPr lang="vi-VN" sz="2200" dirty="0" smtClean="0">
                <a:latin typeface="Calibri" pitchFamily="34" charset="0"/>
              </a:rPr>
              <a:t>Amenajarea complexă a albiei r. B</a:t>
            </a:r>
            <a:r>
              <a:rPr lang="ro-RO" sz="2200" dirty="0" smtClean="0">
                <a:latin typeface="Calibri" pitchFamily="34" charset="0"/>
              </a:rPr>
              <a:t>â</a:t>
            </a:r>
            <a:r>
              <a:rPr lang="vi-VN" sz="2200" dirty="0" smtClean="0">
                <a:latin typeface="Calibri" pitchFamily="34" charset="0"/>
              </a:rPr>
              <a:t>c pe lungimea 2,04 km</a:t>
            </a:r>
            <a:r>
              <a:rPr lang="ro-RO" sz="2200" dirty="0" smtClean="0">
                <a:latin typeface="Calibri" pitchFamily="34" charset="0"/>
              </a:rPr>
              <a:t> </a:t>
            </a:r>
            <a:r>
              <a:rPr lang="vi-VN" sz="2200" dirty="0" smtClean="0">
                <a:latin typeface="Calibri" pitchFamily="34" charset="0"/>
              </a:rPr>
              <a:t>prin consolidare cu beton (cu</a:t>
            </a:r>
            <a:r>
              <a:rPr lang="ro-RO" sz="2200" dirty="0" smtClean="0">
                <a:latin typeface="Calibri" pitchFamily="34" charset="0"/>
              </a:rPr>
              <a:t> </a:t>
            </a:r>
            <a:r>
              <a:rPr lang="vi-VN" sz="2200" dirty="0" smtClean="0">
                <a:latin typeface="Calibri" pitchFamily="34" charset="0"/>
              </a:rPr>
              <a:t>utilizarea</a:t>
            </a:r>
            <a:r>
              <a:rPr lang="ro-RO" sz="2200" dirty="0" smtClean="0">
                <a:latin typeface="Calibri" pitchFamily="34" charset="0"/>
              </a:rPr>
              <a:t> </a:t>
            </a:r>
            <a:r>
              <a:rPr lang="vi-VN" sz="2200" dirty="0" smtClean="0">
                <a:latin typeface="Calibri" pitchFamily="34" charset="0"/>
              </a:rPr>
              <a:t>tehnologiilor moderne) a malurilor și a fundului, edificarea a 3 construcții</a:t>
            </a:r>
            <a:br>
              <a:rPr lang="vi-VN" sz="2200" dirty="0" smtClean="0">
                <a:latin typeface="Calibri" pitchFamily="34" charset="0"/>
              </a:rPr>
            </a:br>
            <a:r>
              <a:rPr lang="vi-VN" sz="2200" dirty="0" smtClean="0">
                <a:latin typeface="Calibri" pitchFamily="34" charset="0"/>
              </a:rPr>
              <a:t>de retenție a apei, dotate cu stăvil</a:t>
            </a:r>
            <a:r>
              <a:rPr lang="ro-RO" sz="2200" dirty="0" smtClean="0">
                <a:latin typeface="Calibri" pitchFamily="34" charset="0"/>
              </a:rPr>
              <a:t>are</a:t>
            </a:r>
            <a:r>
              <a:rPr lang="vi-VN" sz="2200" dirty="0" smtClean="0">
                <a:latin typeface="Calibri" pitchFamily="34" charset="0"/>
              </a:rPr>
              <a:t> rabatabile, </a:t>
            </a:r>
            <a:r>
              <a:rPr lang="ro-RO" sz="2200" dirty="0" smtClean="0">
                <a:latin typeface="Calibri" pitchFamily="34" charset="0"/>
              </a:rPr>
              <a:t>î</a:t>
            </a:r>
            <a:r>
              <a:rPr lang="vi-VN" sz="2200" dirty="0" smtClean="0">
                <a:latin typeface="Calibri" pitchFamily="34" charset="0"/>
              </a:rPr>
              <a:t>n scopul formării unor suprafețe lărgite de</a:t>
            </a:r>
            <a:r>
              <a:rPr lang="ro-RO" sz="2200" dirty="0" smtClean="0">
                <a:latin typeface="Calibri" pitchFamily="34" charset="0"/>
              </a:rPr>
              <a:t> </a:t>
            </a:r>
            <a:r>
              <a:rPr lang="vi-VN" sz="2200" dirty="0" smtClean="0">
                <a:latin typeface="Calibri" pitchFamily="34" charset="0"/>
              </a:rPr>
              <a:t>apă, cu ad</a:t>
            </a:r>
            <a:r>
              <a:rPr lang="ro-RO" sz="2200" dirty="0" smtClean="0">
                <a:latin typeface="Calibri" pitchFamily="34" charset="0"/>
              </a:rPr>
              <a:t>â</a:t>
            </a:r>
            <a:r>
              <a:rPr lang="vi-VN" sz="2200" dirty="0" smtClean="0">
                <a:latin typeface="Calibri" pitchFamily="34" charset="0"/>
              </a:rPr>
              <a:t>ncimi de p</a:t>
            </a:r>
            <a:r>
              <a:rPr lang="ro-RO" sz="2200" dirty="0" smtClean="0">
                <a:latin typeface="Calibri" pitchFamily="34" charset="0"/>
              </a:rPr>
              <a:t>â</a:t>
            </a:r>
            <a:r>
              <a:rPr lang="vi-VN" sz="2200" dirty="0" smtClean="0">
                <a:latin typeface="Calibri" pitchFamily="34" charset="0"/>
              </a:rPr>
              <a:t>nă la 2,5 m. </a:t>
            </a:r>
            <a:endParaRPr lang="ro-RO" sz="2200" dirty="0">
              <a:latin typeface="Calibri" pitchFamily="34" charset="0"/>
            </a:endParaRP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SOLUȚII DE PROIECT PE TERITORIUL MUN.CHIȘINĂU</a:t>
            </a:r>
            <a:endParaRPr lang="ru-RU" sz="2400" b="1" dirty="0">
              <a:solidFill>
                <a:srgbClr val="0070C0"/>
              </a:solidFill>
              <a:cs typeface="Times New Roman" pitchFamily="18"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692" y="3717031"/>
            <a:ext cx="5904656" cy="296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839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71600" y="1139840"/>
            <a:ext cx="7560840" cy="1785104"/>
          </a:xfrm>
          <a:prstGeom prst="rect">
            <a:avLst/>
          </a:prstGeom>
        </p:spPr>
        <p:txBody>
          <a:bodyPr wrap="square">
            <a:spAutoFit/>
          </a:bodyPr>
          <a:lstStyle/>
          <a:p>
            <a:pPr marL="457200" indent="-457200"/>
            <a:r>
              <a:rPr lang="vi-VN" sz="2200" b="1" dirty="0" smtClean="0">
                <a:latin typeface="Calibri" pitchFamily="34" charset="0"/>
              </a:rPr>
              <a:t>Sectorul</a:t>
            </a:r>
            <a:r>
              <a:rPr lang="ro-RO" sz="2200" b="1" dirty="0" smtClean="0">
                <a:latin typeface="Calibri" pitchFamily="34" charset="0"/>
              </a:rPr>
              <a:t>:</a:t>
            </a:r>
            <a:r>
              <a:rPr lang="vi-VN" sz="2200" b="1" dirty="0" smtClean="0">
                <a:latin typeface="Calibri" pitchFamily="34" charset="0"/>
              </a:rPr>
              <a:t> str.</a:t>
            </a:r>
            <a:r>
              <a:rPr lang="ro-RO" sz="2200" b="1" dirty="0" smtClean="0">
                <a:latin typeface="Calibri" pitchFamily="34" charset="0"/>
              </a:rPr>
              <a:t> </a:t>
            </a:r>
            <a:r>
              <a:rPr lang="vi-VN" sz="2200" b="1" dirty="0" smtClean="0">
                <a:latin typeface="Calibri" pitchFamily="34" charset="0"/>
              </a:rPr>
              <a:t>M</a:t>
            </a:r>
            <a:r>
              <a:rPr lang="ro-RO" sz="2200" b="1" dirty="0" smtClean="0">
                <a:latin typeface="Calibri" pitchFamily="34" charset="0"/>
              </a:rPr>
              <a:t>ihai </a:t>
            </a:r>
            <a:r>
              <a:rPr lang="vi-VN" sz="2200" b="1" dirty="0" smtClean="0">
                <a:latin typeface="Calibri" pitchFamily="34" charset="0"/>
              </a:rPr>
              <a:t>Viteazul</a:t>
            </a:r>
            <a:r>
              <a:rPr lang="ro-RO" sz="2200" b="1" dirty="0" smtClean="0">
                <a:latin typeface="Calibri" pitchFamily="34" charset="0"/>
              </a:rPr>
              <a:t> – str. Feredeului</a:t>
            </a:r>
          </a:p>
          <a:p>
            <a:pPr marL="457200" indent="-457200"/>
            <a:r>
              <a:rPr lang="ro-RO" sz="2200" dirty="0" smtClean="0">
                <a:latin typeface="Calibri" pitchFamily="34" charset="0"/>
              </a:rPr>
              <a:t>Măsuri p</a:t>
            </a:r>
            <a:r>
              <a:rPr lang="vi-VN" sz="2200" dirty="0" smtClean="0">
                <a:latin typeface="Calibri" pitchFamily="34" charset="0"/>
              </a:rPr>
              <a:t>entru protecţia împotriva inundaţiilor</a:t>
            </a:r>
            <a:r>
              <a:rPr lang="ro-RO" sz="2200" dirty="0" smtClean="0">
                <a:latin typeface="Calibri" pitchFamily="34" charset="0"/>
              </a:rPr>
              <a:t>:</a:t>
            </a:r>
          </a:p>
          <a:p>
            <a:pPr algn="just"/>
            <a:r>
              <a:rPr lang="ro-RO" sz="2200" dirty="0" smtClean="0">
                <a:latin typeface="Calibri" pitchFamily="34" charset="0"/>
              </a:rPr>
              <a:t>2. </a:t>
            </a:r>
            <a:r>
              <a:rPr lang="vi-VN" sz="2200" dirty="0" smtClean="0">
                <a:latin typeface="Calibri" pitchFamily="34" charset="0"/>
              </a:rPr>
              <a:t>Amenajarea </a:t>
            </a:r>
            <a:r>
              <a:rPr lang="vi-VN" sz="2200" dirty="0">
                <a:latin typeface="Calibri" pitchFamily="34" charset="0"/>
              </a:rPr>
              <a:t>albiei r</a:t>
            </a:r>
            <a:r>
              <a:rPr lang="ro-RO" sz="2200" dirty="0">
                <a:latin typeface="Calibri" pitchFamily="34" charset="0"/>
              </a:rPr>
              <a:t>â</a:t>
            </a:r>
            <a:r>
              <a:rPr lang="vi-VN" sz="2200" dirty="0">
                <a:latin typeface="Calibri" pitchFamily="34" charset="0"/>
              </a:rPr>
              <a:t>ului </a:t>
            </a:r>
            <a:r>
              <a:rPr lang="ro-RO" sz="2200" dirty="0" smtClean="0">
                <a:latin typeface="Calibri" pitchFamily="34" charset="0"/>
              </a:rPr>
              <a:t>și a terenului adiacent ca </a:t>
            </a:r>
            <a:r>
              <a:rPr lang="ro-RO" sz="2200" dirty="0">
                <a:latin typeface="Calibri" pitchFamily="34" charset="0"/>
              </a:rPr>
              <a:t>zonă de agrement</a:t>
            </a:r>
            <a:r>
              <a:rPr lang="vi-VN" sz="2200" dirty="0">
                <a:latin typeface="Calibri" pitchFamily="34" charset="0"/>
              </a:rPr>
              <a:t>: plantare de arbori și arbuști,</a:t>
            </a:r>
            <a:r>
              <a:rPr lang="ro-RO" sz="2200" dirty="0">
                <a:latin typeface="Calibri" pitchFamily="34" charset="0"/>
              </a:rPr>
              <a:t> </a:t>
            </a:r>
            <a:r>
              <a:rPr lang="vi-VN" sz="2200" dirty="0">
                <a:latin typeface="Calibri" pitchFamily="34" charset="0"/>
              </a:rPr>
              <a:t>amenajare </a:t>
            </a:r>
            <a:r>
              <a:rPr lang="ro-RO" sz="2200" dirty="0">
                <a:latin typeface="Calibri" pitchFamily="34" charset="0"/>
              </a:rPr>
              <a:t>de alei, piste de bicicliști, instalare iluminat stradal și mobilier </a:t>
            </a:r>
            <a:r>
              <a:rPr lang="ro-RO" sz="2200" dirty="0" smtClean="0">
                <a:latin typeface="Calibri" pitchFamily="34" charset="0"/>
              </a:rPr>
              <a:t>urban, etc.</a:t>
            </a:r>
            <a:endParaRPr lang="ro-RO" sz="2200" dirty="0">
              <a:latin typeface="Calibri" pitchFamily="34" charset="0"/>
            </a:endParaRP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SOLUȚII DE PROIECT PE TERITORIUL MUN.CHIȘINĂU</a:t>
            </a:r>
            <a:endParaRPr lang="ru-RU" sz="2400" b="1" dirty="0">
              <a:solidFill>
                <a:srgbClr val="0070C0"/>
              </a:solidFill>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212976"/>
            <a:ext cx="86541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25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971600" y="1139840"/>
            <a:ext cx="7560840" cy="1785104"/>
          </a:xfrm>
          <a:prstGeom prst="rect">
            <a:avLst/>
          </a:prstGeom>
        </p:spPr>
        <p:txBody>
          <a:bodyPr wrap="square">
            <a:spAutoFit/>
          </a:bodyPr>
          <a:lstStyle/>
          <a:p>
            <a:pPr marL="457200" indent="-457200"/>
            <a:r>
              <a:rPr lang="vi-VN" sz="2200" b="1" dirty="0" smtClean="0">
                <a:latin typeface="Calibri" pitchFamily="34" charset="0"/>
              </a:rPr>
              <a:t>Sectorul</a:t>
            </a:r>
            <a:r>
              <a:rPr lang="ro-RO" sz="2200" b="1" dirty="0" smtClean="0">
                <a:latin typeface="Calibri" pitchFamily="34" charset="0"/>
              </a:rPr>
              <a:t>:</a:t>
            </a:r>
            <a:r>
              <a:rPr lang="vi-VN" sz="2200" b="1" dirty="0" smtClean="0">
                <a:latin typeface="Calibri" pitchFamily="34" charset="0"/>
              </a:rPr>
              <a:t> str.</a:t>
            </a:r>
            <a:r>
              <a:rPr lang="ro-RO" sz="2200" b="1" dirty="0" smtClean="0">
                <a:latin typeface="Calibri" pitchFamily="34" charset="0"/>
              </a:rPr>
              <a:t> Feredeului – str. Grădina Botanică (cca 7 km)</a:t>
            </a:r>
          </a:p>
          <a:p>
            <a:pPr marL="457200" indent="-457200"/>
            <a:r>
              <a:rPr lang="ro-RO" sz="2200" dirty="0" smtClean="0">
                <a:latin typeface="Calibri" pitchFamily="34" charset="0"/>
              </a:rPr>
              <a:t>Măsuri p</a:t>
            </a:r>
            <a:r>
              <a:rPr lang="vi-VN" sz="2200" dirty="0" smtClean="0">
                <a:latin typeface="Calibri" pitchFamily="34" charset="0"/>
              </a:rPr>
              <a:t>entru protecţia împotriva inundaţiilor</a:t>
            </a:r>
            <a:r>
              <a:rPr lang="ro-RO" sz="2200" dirty="0" smtClean="0">
                <a:latin typeface="Calibri" pitchFamily="34" charset="0"/>
              </a:rPr>
              <a:t>:</a:t>
            </a:r>
          </a:p>
          <a:p>
            <a:pPr marL="342900" indent="-342900" algn="just">
              <a:buFontTx/>
              <a:buChar char="-"/>
            </a:pPr>
            <a:r>
              <a:rPr lang="vi-VN" sz="2200" dirty="0" smtClean="0">
                <a:latin typeface="Calibri" pitchFamily="34" charset="0"/>
              </a:rPr>
              <a:t>adîncire</a:t>
            </a:r>
            <a:r>
              <a:rPr lang="ro-RO" sz="2200" dirty="0" smtClean="0">
                <a:latin typeface="Calibri" pitchFamily="34" charset="0"/>
              </a:rPr>
              <a:t>a</a:t>
            </a:r>
            <a:r>
              <a:rPr lang="vi-VN" sz="2200" dirty="0" smtClean="0">
                <a:latin typeface="Calibri" pitchFamily="34" charset="0"/>
              </a:rPr>
              <a:t> </a:t>
            </a:r>
            <a:r>
              <a:rPr lang="vi-VN" sz="2200" dirty="0">
                <a:latin typeface="Calibri" pitchFamily="34" charset="0"/>
              </a:rPr>
              <a:t>nesemnificativă a albiei </a:t>
            </a:r>
            <a:r>
              <a:rPr lang="vi-VN" sz="2200" dirty="0" smtClean="0">
                <a:latin typeface="Calibri" pitchFamily="34" charset="0"/>
              </a:rPr>
              <a:t>r</a:t>
            </a:r>
            <a:r>
              <a:rPr lang="ro-RO" sz="2200" dirty="0" smtClean="0">
                <a:latin typeface="Calibri" pitchFamily="34" charset="0"/>
              </a:rPr>
              <a:t>. </a:t>
            </a:r>
            <a:r>
              <a:rPr lang="vi-VN" sz="2200" dirty="0" smtClean="0">
                <a:latin typeface="Calibri" pitchFamily="34" charset="0"/>
              </a:rPr>
              <a:t>B</a:t>
            </a:r>
            <a:r>
              <a:rPr lang="ro-RO" sz="2200" dirty="0" smtClean="0">
                <a:latin typeface="Calibri" pitchFamily="34" charset="0"/>
              </a:rPr>
              <a:t>â</a:t>
            </a:r>
            <a:r>
              <a:rPr lang="vi-VN" sz="2200" dirty="0" smtClean="0">
                <a:latin typeface="Calibri" pitchFamily="34" charset="0"/>
              </a:rPr>
              <a:t>c</a:t>
            </a:r>
            <a:endParaRPr lang="ro-RO" sz="2200" dirty="0">
              <a:latin typeface="Calibri" pitchFamily="34" charset="0"/>
            </a:endParaRPr>
          </a:p>
          <a:p>
            <a:pPr marL="342900" indent="-342900" algn="just">
              <a:buFontTx/>
              <a:buChar char="-"/>
            </a:pPr>
            <a:r>
              <a:rPr lang="vi-VN" sz="2200" dirty="0" smtClean="0">
                <a:latin typeface="Calibri" pitchFamily="34" charset="0"/>
              </a:rPr>
              <a:t>curăţarea </a:t>
            </a:r>
            <a:r>
              <a:rPr lang="vi-VN" sz="2200" dirty="0">
                <a:latin typeface="Calibri" pitchFamily="34" charset="0"/>
              </a:rPr>
              <a:t>de nămol gunoi şi elemente de </a:t>
            </a:r>
            <a:r>
              <a:rPr lang="vi-VN" sz="2200" dirty="0" smtClean="0">
                <a:latin typeface="Calibri" pitchFamily="34" charset="0"/>
              </a:rPr>
              <a:t>construcţii a albiei</a:t>
            </a:r>
            <a:endParaRPr lang="ro-RO" sz="2200" dirty="0">
              <a:latin typeface="Calibri" pitchFamily="34" charset="0"/>
            </a:endParaRPr>
          </a:p>
          <a:p>
            <a:pPr marL="342900" indent="-342900" algn="just">
              <a:buFontTx/>
              <a:buChar char="-"/>
            </a:pPr>
            <a:r>
              <a:rPr lang="vi-VN" sz="2200" dirty="0" smtClean="0">
                <a:latin typeface="Calibri" pitchFamily="34" charset="0"/>
              </a:rPr>
              <a:t>defrișarea </a:t>
            </a:r>
            <a:r>
              <a:rPr lang="vi-VN" sz="2200" dirty="0">
                <a:latin typeface="Calibri" pitchFamily="34" charset="0"/>
              </a:rPr>
              <a:t>arborilor de pe taluzurile </a:t>
            </a:r>
            <a:r>
              <a:rPr lang="vi-VN" sz="2200" dirty="0" smtClean="0">
                <a:latin typeface="Calibri" pitchFamily="34" charset="0"/>
              </a:rPr>
              <a:t>albiei</a:t>
            </a:r>
            <a:endParaRPr lang="ro-RO" sz="2200" dirty="0">
              <a:latin typeface="Calibri" pitchFamily="34" charset="0"/>
            </a:endParaRPr>
          </a:p>
        </p:txBody>
      </p:sp>
      <p:sp>
        <p:nvSpPr>
          <p:cNvPr id="10" name="TextBox 9"/>
          <p:cNvSpPr txBox="1"/>
          <p:nvPr/>
        </p:nvSpPr>
        <p:spPr>
          <a:xfrm>
            <a:off x="1159074" y="548680"/>
            <a:ext cx="6840000" cy="461665"/>
          </a:xfrm>
          <a:prstGeom prst="rect">
            <a:avLst/>
          </a:prstGeom>
          <a:noFill/>
        </p:spPr>
        <p:txBody>
          <a:bodyPr wrap="square" rtlCol="0">
            <a:spAutoFit/>
          </a:bodyPr>
          <a:lstStyle/>
          <a:p>
            <a:pPr algn="ctr"/>
            <a:r>
              <a:rPr lang="ro-RO" sz="2400" b="1" dirty="0" smtClean="0">
                <a:solidFill>
                  <a:srgbClr val="0070C0"/>
                </a:solidFill>
                <a:cs typeface="Times New Roman" pitchFamily="18" charset="0"/>
              </a:rPr>
              <a:t>SOLUȚII DE PROIECT PE TERITORIUL MUN.CHIȘINĂU</a:t>
            </a:r>
            <a:endParaRPr lang="ru-RU" sz="2400" b="1" dirty="0">
              <a:solidFill>
                <a:srgbClr val="0070C0"/>
              </a:solidFill>
              <a:cs typeface="Times New Roman" pitchFamily="18" charset="0"/>
            </a:endParaRPr>
          </a:p>
        </p:txBody>
      </p:sp>
      <p:pic>
        <p:nvPicPr>
          <p:cNvPr id="2050" name="Picture 2" descr="F:\FOTO\Feredeului-Ismail\IMG_10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212976"/>
            <a:ext cx="4275534" cy="32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4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472" y="692696"/>
            <a:ext cx="7272808" cy="3693319"/>
          </a:xfrm>
          <a:prstGeom prst="rect">
            <a:avLst/>
          </a:prstGeom>
        </p:spPr>
        <p:txBody>
          <a:bodyPr wrap="square">
            <a:spAutoFit/>
          </a:bodyPr>
          <a:lstStyle/>
          <a:p>
            <a:pPr algn="just"/>
            <a:r>
              <a:rPr lang="ro-RO" sz="2600" dirty="0" smtClean="0">
                <a:latin typeface="+mj-lt"/>
              </a:rPr>
              <a:t>Proiect a fost depus de către Direcția generală la Ministerul Mediului al României, în cadrul Protocolului adițional la Acordul semnat între Guvernul României și Guvernul Republicii Moldova privind implementarea programului de asistență tehnică și financiară în baza unui ajutor financiar nerambursabil în valoare de 100 milioane de euro acordat de România Republicii Moldova, semnat la București, la 27 aprilie 2010.</a:t>
            </a:r>
            <a:endParaRPr lang="ru-RU" sz="2600" dirty="0">
              <a:latin typeface="+mj-lt"/>
            </a:endParaRPr>
          </a:p>
        </p:txBody>
      </p:sp>
      <p:pic>
        <p:nvPicPr>
          <p:cNvPr id="1026" name="Picture 2" descr="Imagini pentru guvernul romanie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322975"/>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guvernul republicii mold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286971"/>
            <a:ext cx="360040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85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1720" y="416277"/>
            <a:ext cx="5549789" cy="492443"/>
          </a:xfrm>
          <a:prstGeom prst="rect">
            <a:avLst/>
          </a:prstGeom>
        </p:spPr>
        <p:txBody>
          <a:bodyPr wrap="none">
            <a:spAutoFit/>
          </a:bodyPr>
          <a:lstStyle/>
          <a:p>
            <a:r>
              <a:rPr lang="ro-RO" sz="2600" b="1" dirty="0" smtClean="0">
                <a:solidFill>
                  <a:srgbClr val="0070C0"/>
                </a:solidFill>
                <a:latin typeface="+mj-lt"/>
              </a:rPr>
              <a:t>PLANUL DE LUCRU PENTRU ANUL 2019</a:t>
            </a:r>
            <a:endParaRPr lang="ru-RU" sz="2600" b="1" dirty="0">
              <a:solidFill>
                <a:srgbClr val="0070C0"/>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186823183"/>
              </p:ext>
            </p:extLst>
          </p:nvPr>
        </p:nvGraphicFramePr>
        <p:xfrm>
          <a:off x="683568" y="1340768"/>
          <a:ext cx="7704855" cy="3994368"/>
        </p:xfrm>
        <a:graphic>
          <a:graphicData uri="http://schemas.openxmlformats.org/drawingml/2006/table">
            <a:tbl>
              <a:tblPr firstRow="1" bandRow="1">
                <a:tableStyleId>{5C22544A-7EE6-4342-B048-85BDC9FD1C3A}</a:tableStyleId>
              </a:tblPr>
              <a:tblGrid>
                <a:gridCol w="3744416"/>
                <a:gridCol w="1728192"/>
                <a:gridCol w="2232247"/>
              </a:tblGrid>
              <a:tr h="373642">
                <a:tc>
                  <a:txBody>
                    <a:bodyPr/>
                    <a:lstStyle/>
                    <a:p>
                      <a:pPr algn="ctr"/>
                      <a:r>
                        <a:rPr lang="ro-RO" sz="1400" dirty="0" smtClean="0"/>
                        <a:t>ACTIVITATEA</a:t>
                      </a:r>
                      <a:endParaRPr lang="ru-RU" sz="1400" dirty="0"/>
                    </a:p>
                  </a:txBody>
                  <a:tcPr/>
                </a:tc>
                <a:tc>
                  <a:txBody>
                    <a:bodyPr/>
                    <a:lstStyle/>
                    <a:p>
                      <a:pPr algn="ctr"/>
                      <a:r>
                        <a:rPr lang="ro-RO" sz="1400" dirty="0" smtClean="0"/>
                        <a:t>TERMEN</a:t>
                      </a:r>
                      <a:endParaRPr lang="ru-RU" sz="1400" dirty="0"/>
                    </a:p>
                  </a:txBody>
                  <a:tcPr/>
                </a:tc>
                <a:tc>
                  <a:txBody>
                    <a:bodyPr/>
                    <a:lstStyle/>
                    <a:p>
                      <a:pPr algn="ctr"/>
                      <a:r>
                        <a:rPr lang="ro-RO" sz="1400" dirty="0" smtClean="0"/>
                        <a:t>BUGET ESTIMATIV</a:t>
                      </a:r>
                      <a:endParaRPr lang="ru-RU" sz="1400" dirty="0"/>
                    </a:p>
                  </a:txBody>
                  <a:tcPr/>
                </a:tc>
              </a:tr>
              <a:tr h="737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u="none" strike="noStrike" dirty="0" smtClean="0">
                          <a:effectLst/>
                        </a:rPr>
                        <a:t>Crearea și funcționarea Consiliului tehnic</a:t>
                      </a:r>
                      <a:endParaRPr lang="it-IT" sz="1600" b="1" i="0" u="none" strike="noStrike" dirty="0" smtClean="0">
                        <a:solidFill>
                          <a:srgbClr val="000000"/>
                        </a:solidFill>
                        <a:effectLst/>
                        <a:latin typeface="+mn-lt"/>
                      </a:endParaRPr>
                    </a:p>
                    <a:p>
                      <a:endParaRPr lang="ru-RU" sz="1600" dirty="0"/>
                    </a:p>
                  </a:txBody>
                  <a:tcPr/>
                </a:tc>
                <a:tc>
                  <a:txBody>
                    <a:bodyPr/>
                    <a:lstStyle/>
                    <a:p>
                      <a:pPr algn="ctr"/>
                      <a:r>
                        <a:rPr lang="ro-RO" sz="1600" dirty="0" smtClean="0"/>
                        <a:t>Trimestrul</a:t>
                      </a:r>
                      <a:r>
                        <a:rPr lang="ro-RO" sz="1600" baseline="0" dirty="0" smtClean="0"/>
                        <a:t> II-IV</a:t>
                      </a:r>
                      <a:endParaRPr lang="ru-RU" sz="1600" dirty="0"/>
                    </a:p>
                  </a:txBody>
                  <a:tcPr/>
                </a:tc>
                <a:tc>
                  <a:txBody>
                    <a:bodyPr/>
                    <a:lstStyle/>
                    <a:p>
                      <a:pPr algn="ctr"/>
                      <a:r>
                        <a:rPr lang="ro-RO" sz="1600" dirty="0" smtClean="0"/>
                        <a:t>0,00</a:t>
                      </a:r>
                      <a:endParaRPr lang="ru-RU" sz="1600" dirty="0"/>
                    </a:p>
                  </a:txBody>
                  <a:tcPr/>
                </a:tc>
              </a:tr>
              <a:tr h="1481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1" u="none" strike="noStrike" dirty="0" smtClean="0">
                          <a:effectLst/>
                        </a:rPr>
                        <a:t>Elaborarea caietului de sarcini pentru achiziționarea serviciilor de elaborare a studiului privind Evaluarea Impactului și a documentației tehnice (inclusiv servicii de supraveghere autor de proiect) </a:t>
                      </a:r>
                      <a:endParaRPr lang="ro-RO" sz="1600" b="1" i="0" u="none" strike="noStrike" dirty="0" smtClean="0">
                        <a:solidFill>
                          <a:srgbClr val="000000"/>
                        </a:solidFill>
                        <a:effectLst/>
                        <a:latin typeface="+mn-lt"/>
                      </a:endParaRPr>
                    </a:p>
                  </a:txBody>
                  <a:tcPr/>
                </a:tc>
                <a:tc>
                  <a:txBody>
                    <a:bodyPr/>
                    <a:lstStyle/>
                    <a:p>
                      <a:pPr algn="ctr"/>
                      <a:r>
                        <a:rPr lang="ro-RO" sz="1600" dirty="0" smtClean="0"/>
                        <a:t>Trimestrul II</a:t>
                      </a:r>
                      <a:endParaRPr lang="ru-RU" sz="1600" dirty="0"/>
                    </a:p>
                  </a:txBody>
                  <a:tcPr/>
                </a:tc>
                <a:tc>
                  <a:txBody>
                    <a:bodyPr/>
                    <a:lstStyle/>
                    <a:p>
                      <a:pPr algn="ctr"/>
                      <a:r>
                        <a:rPr lang="ro-RO" sz="1600" dirty="0" smtClean="0"/>
                        <a:t>0,00</a:t>
                      </a:r>
                      <a:endParaRPr lang="ru-RU" sz="1600"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1" u="none" strike="noStrike" dirty="0" smtClean="0">
                          <a:effectLst/>
                        </a:rPr>
                        <a:t>Elaborarea studiului privind Evaluarea Impactului asupra mediului</a:t>
                      </a:r>
                      <a:endParaRPr lang="ro-RO" sz="1600" b="1" i="0" u="none" strike="noStrike" dirty="0" smtClean="0">
                        <a:solidFill>
                          <a:srgbClr val="000000"/>
                        </a:solidFill>
                        <a:effectLst/>
                        <a:latin typeface="+mn-lt"/>
                      </a:endParaRPr>
                    </a:p>
                    <a:p>
                      <a:endParaRPr lang="ru-RU" sz="1600" dirty="0"/>
                    </a:p>
                  </a:txBody>
                  <a:tcPr/>
                </a:tc>
                <a:tc>
                  <a:txBody>
                    <a:bodyPr/>
                    <a:lstStyle/>
                    <a:p>
                      <a:pPr algn="ctr"/>
                      <a:r>
                        <a:rPr lang="ro-RO" sz="1600" dirty="0" smtClean="0"/>
                        <a:t>Trimestrul II-III</a:t>
                      </a:r>
                      <a:endParaRPr lang="ru-RU" sz="1600" dirty="0"/>
                    </a:p>
                  </a:txBody>
                  <a:tcPr/>
                </a:tc>
                <a:tc>
                  <a:txBody>
                    <a:bodyPr/>
                    <a:lstStyle/>
                    <a:p>
                      <a:pPr algn="ctr"/>
                      <a:r>
                        <a:rPr lang="ro-RO" sz="1600" dirty="0" smtClean="0"/>
                        <a:t>20</a:t>
                      </a:r>
                      <a:r>
                        <a:rPr lang="ro-RO" sz="1600" baseline="0" dirty="0" smtClean="0"/>
                        <a:t> 000,00</a:t>
                      </a:r>
                      <a:endParaRPr lang="ru-RU" sz="1600" dirty="0"/>
                    </a:p>
                  </a:txBody>
                  <a:tcPr/>
                </a:tc>
              </a:tr>
              <a:tr h="522076">
                <a:tc>
                  <a:txBody>
                    <a:bodyPr/>
                    <a:lstStyle/>
                    <a:p>
                      <a:r>
                        <a:rPr lang="ro-RO" sz="1600" b="1" u="none" strike="noStrike" dirty="0" smtClean="0">
                          <a:effectLst/>
                        </a:rPr>
                        <a:t>Realizarea documentației tehnice </a:t>
                      </a:r>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dirty="0" smtClean="0"/>
                        <a:t>Trimestrul</a:t>
                      </a:r>
                      <a:r>
                        <a:rPr lang="ro-RO" sz="1600" baseline="0" dirty="0" smtClean="0"/>
                        <a:t> II-IV</a:t>
                      </a:r>
                      <a:endParaRPr lang="ru-RU" sz="1600" dirty="0" smtClean="0"/>
                    </a:p>
                    <a:p>
                      <a:pPr algn="ctr"/>
                      <a:endParaRPr lang="ru-RU" sz="1600" dirty="0"/>
                    </a:p>
                  </a:txBody>
                  <a:tcPr/>
                </a:tc>
                <a:tc>
                  <a:txBody>
                    <a:bodyPr/>
                    <a:lstStyle/>
                    <a:p>
                      <a:pPr algn="ctr"/>
                      <a:r>
                        <a:rPr lang="ro-RO" sz="1600" dirty="0" smtClean="0"/>
                        <a:t>250 000,00</a:t>
                      </a:r>
                      <a:endParaRPr lang="ru-RU" sz="1600" dirty="0"/>
                    </a:p>
                  </a:txBody>
                  <a:tcPr/>
                </a:tc>
              </a:tr>
            </a:tbl>
          </a:graphicData>
        </a:graphic>
      </p:graphicFrame>
    </p:spTree>
    <p:extLst>
      <p:ext uri="{BB962C8B-B14F-4D97-AF65-F5344CB8AC3E}">
        <p14:creationId xmlns:p14="http://schemas.microsoft.com/office/powerpoint/2010/main" val="416248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730" y="2996951"/>
            <a:ext cx="8136904" cy="584775"/>
          </a:xfrm>
          <a:prstGeom prst="rect">
            <a:avLst/>
          </a:prstGeom>
          <a:noFill/>
        </p:spPr>
        <p:txBody>
          <a:bodyPr wrap="square" rtlCol="0">
            <a:spAutoFit/>
          </a:bodyPr>
          <a:lstStyle/>
          <a:p>
            <a:pPr algn="ctr"/>
            <a:r>
              <a:rPr lang="ro-RO" sz="3200" b="1" dirty="0" smtClean="0">
                <a:solidFill>
                  <a:srgbClr val="00B050"/>
                </a:solidFill>
              </a:rPr>
              <a:t>MULȚIUMIM PENTRU ATENȚIE!</a:t>
            </a:r>
          </a:p>
        </p:txBody>
      </p:sp>
      <p:sp>
        <p:nvSpPr>
          <p:cNvPr id="2" name="AutoShape 4" descr="Imagine similar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AutoShape 6" descr="Imagine similar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1" name="Picture 3" descr="D:\DIRECȚIA AMENAJARE ȘI SALUBRIZARE\FONDURI FINANȚARE PROIECTE\POLSKA POMOC\Informare Constientizare\Stema_Chisin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32494"/>
            <a:ext cx="1008112" cy="15876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23728" y="703177"/>
            <a:ext cx="5939629" cy="430887"/>
          </a:xfrm>
          <a:prstGeom prst="rect">
            <a:avLst/>
          </a:prstGeom>
          <a:noFill/>
        </p:spPr>
        <p:txBody>
          <a:bodyPr wrap="square" rtlCol="0">
            <a:spAutoFit/>
          </a:bodyPr>
          <a:lstStyle/>
          <a:p>
            <a:pPr algn="ctr"/>
            <a:r>
              <a:rPr lang="ro-RO" sz="2200" b="1" dirty="0" smtClean="0">
                <a:solidFill>
                  <a:schemeClr val="accent1">
                    <a:lumMod val="75000"/>
                  </a:schemeClr>
                </a:solidFill>
              </a:rPr>
              <a:t>Direcția generală locativ-comunală și amenajare</a:t>
            </a:r>
            <a:endParaRPr lang="ru-RU" sz="2200" b="1" dirty="0">
              <a:solidFill>
                <a:schemeClr val="accent1">
                  <a:lumMod val="75000"/>
                </a:schemeClr>
              </a:solidFill>
            </a:endParaRPr>
          </a:p>
        </p:txBody>
      </p:sp>
    </p:spTree>
    <p:extLst>
      <p:ext uri="{BB962C8B-B14F-4D97-AF65-F5344CB8AC3E}">
        <p14:creationId xmlns:p14="http://schemas.microsoft.com/office/powerpoint/2010/main" val="134184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5" name="Рисунок 4" descr="poduri peste bic, chisinau.jpg"/>
          <p:cNvPicPr>
            <a:picLocks noChangeAspect="1"/>
          </p:cNvPicPr>
          <p:nvPr/>
        </p:nvPicPr>
        <p:blipFill>
          <a:blip r:embed="rId2" cstate="print"/>
          <a:stretch>
            <a:fillRect/>
          </a:stretch>
        </p:blipFill>
        <p:spPr>
          <a:xfrm>
            <a:off x="3732940" y="3928262"/>
            <a:ext cx="4727492" cy="2520000"/>
          </a:xfrm>
          <a:prstGeom prst="rect">
            <a:avLst/>
          </a:prstGeom>
          <a:ln>
            <a:noFill/>
          </a:ln>
          <a:effectLst>
            <a:softEdge rad="112500"/>
          </a:effectLst>
        </p:spPr>
      </p:pic>
      <p:sp>
        <p:nvSpPr>
          <p:cNvPr id="4" name="TextBox 3"/>
          <p:cNvSpPr txBox="1"/>
          <p:nvPr/>
        </p:nvSpPr>
        <p:spPr>
          <a:xfrm>
            <a:off x="1260012" y="498738"/>
            <a:ext cx="6840000" cy="553998"/>
          </a:xfrm>
          <a:prstGeom prst="rect">
            <a:avLst/>
          </a:prstGeom>
          <a:noFill/>
        </p:spPr>
        <p:txBody>
          <a:bodyPr wrap="square" rtlCol="0">
            <a:spAutoFit/>
          </a:bodyPr>
          <a:lstStyle/>
          <a:p>
            <a:pPr algn="ctr"/>
            <a:r>
              <a:rPr lang="ro-RO" sz="3000" b="1" dirty="0" smtClean="0">
                <a:solidFill>
                  <a:srgbClr val="0070C0"/>
                </a:solidFill>
                <a:latin typeface="+mj-lt"/>
                <a:cs typeface="Times New Roman" pitchFamily="18" charset="0"/>
              </a:rPr>
              <a:t>DESCRIERE S</a:t>
            </a:r>
            <a:r>
              <a:rPr lang="en-US" sz="3000" b="1" dirty="0" smtClean="0">
                <a:solidFill>
                  <a:srgbClr val="0070C0"/>
                </a:solidFill>
                <a:latin typeface="+mj-lt"/>
                <a:cs typeface="Times New Roman" pitchFamily="18" charset="0"/>
              </a:rPr>
              <a:t>UCCINT</a:t>
            </a:r>
            <a:r>
              <a:rPr lang="ro-RO" sz="3000" b="1" dirty="0" smtClean="0">
                <a:solidFill>
                  <a:srgbClr val="0070C0"/>
                </a:solidFill>
                <a:latin typeface="+mj-lt"/>
                <a:cs typeface="Times New Roman" pitchFamily="18" charset="0"/>
              </a:rPr>
              <a:t>Ă A PROIECTULUI</a:t>
            </a:r>
            <a:endParaRPr lang="ru-RU" sz="3000" b="1" dirty="0">
              <a:solidFill>
                <a:srgbClr val="0070C0"/>
              </a:solidFill>
              <a:latin typeface="+mj-lt"/>
              <a:cs typeface="Times New Roman" pitchFamily="18" charset="0"/>
            </a:endParaRPr>
          </a:p>
        </p:txBody>
      </p:sp>
      <p:sp>
        <p:nvSpPr>
          <p:cNvPr id="3" name="Rectangle 2"/>
          <p:cNvSpPr/>
          <p:nvPr/>
        </p:nvSpPr>
        <p:spPr>
          <a:xfrm>
            <a:off x="899592" y="1174680"/>
            <a:ext cx="7560840" cy="3662541"/>
          </a:xfrm>
          <a:prstGeom prst="rect">
            <a:avLst/>
          </a:prstGeom>
        </p:spPr>
        <p:txBody>
          <a:bodyPr wrap="square">
            <a:spAutoFit/>
          </a:bodyPr>
          <a:lstStyle/>
          <a:p>
            <a:pPr algn="just"/>
            <a:r>
              <a:rPr lang="ro-RO" sz="2600" dirty="0" smtClean="0">
                <a:cs typeface="Times New Roman" pitchFamily="18" charset="0"/>
              </a:rPr>
              <a:t>Proiectul </a:t>
            </a:r>
            <a:r>
              <a:rPr lang="ro-RO" sz="2600" dirty="0">
                <a:cs typeface="Times New Roman" pitchFamily="18" charset="0"/>
              </a:rPr>
              <a:t>își propune să implementeze acțiuni ce vor îmbunătăți situația critică a </a:t>
            </a:r>
            <a:r>
              <a:rPr lang="ro-RO" sz="2600" b="1" dirty="0" smtClean="0">
                <a:cs typeface="Times New Roman" pitchFamily="18" charset="0"/>
              </a:rPr>
              <a:t>râul Bâc, </a:t>
            </a:r>
            <a:r>
              <a:rPr lang="ro-RO" sz="2600" b="1" dirty="0">
                <a:cs typeface="Times New Roman" pitchFamily="18" charset="0"/>
              </a:rPr>
              <a:t>afluent al fluviului Nistru, </a:t>
            </a:r>
            <a:r>
              <a:rPr lang="ro-RO" sz="2600" dirty="0" smtClean="0">
                <a:cs typeface="Times New Roman" pitchFamily="18" charset="0"/>
              </a:rPr>
              <a:t>fiind </a:t>
            </a:r>
            <a:r>
              <a:rPr lang="ro-RO" sz="2600" dirty="0">
                <a:cs typeface="Times New Roman" pitchFamily="18" charset="0"/>
              </a:rPr>
              <a:t>unul din cele mai degradate şi poluate </a:t>
            </a:r>
            <a:r>
              <a:rPr lang="ro-RO" sz="2600" dirty="0" smtClean="0">
                <a:cs typeface="Times New Roman" pitchFamily="18" charset="0"/>
              </a:rPr>
              <a:t>râuri </a:t>
            </a:r>
            <a:r>
              <a:rPr lang="ro-RO" sz="2600" dirty="0">
                <a:cs typeface="Times New Roman" pitchFamily="18" charset="0"/>
              </a:rPr>
              <a:t>din R.Moldova. </a:t>
            </a:r>
            <a:endParaRPr lang="ro-RO" sz="2600" dirty="0" smtClean="0">
              <a:cs typeface="Times New Roman" pitchFamily="18" charset="0"/>
            </a:endParaRPr>
          </a:p>
          <a:p>
            <a:pPr algn="just"/>
            <a:r>
              <a:rPr lang="ro-RO" sz="2600" dirty="0">
                <a:cs typeface="Times New Roman" pitchFamily="18" charset="0"/>
              </a:rPr>
              <a:t>Acțiunile prezintă în mod prioritar, măsuri de diminuare a impactului inundațiilor și secetelor asupra zonelor vulnerabile din albia r. Bâc, prin adaptarea la schimbările climatice</a:t>
            </a:r>
            <a:r>
              <a:rPr lang="ro-RO" sz="2600" dirty="0" smtClean="0">
                <a:cs typeface="Times New Roman" pitchFamily="18" charset="0"/>
              </a:rPr>
              <a:t>.</a:t>
            </a:r>
          </a:p>
          <a:p>
            <a:endParaRPr lang="ru-RU" sz="2400" dirty="0"/>
          </a:p>
        </p:txBody>
      </p:sp>
      <p:sp>
        <p:nvSpPr>
          <p:cNvPr id="6" name="TextBox 5"/>
          <p:cNvSpPr txBox="1"/>
          <p:nvPr/>
        </p:nvSpPr>
        <p:spPr>
          <a:xfrm>
            <a:off x="4716016" y="6453336"/>
            <a:ext cx="1800200" cy="276999"/>
          </a:xfrm>
          <a:prstGeom prst="rect">
            <a:avLst/>
          </a:prstGeom>
          <a:noFill/>
        </p:spPr>
        <p:txBody>
          <a:bodyPr wrap="square" rtlCol="0">
            <a:spAutoFit/>
          </a:bodyPr>
          <a:lstStyle/>
          <a:p>
            <a:r>
              <a:rPr lang="ro-RO" sz="1200" i="1" dirty="0" smtClean="0">
                <a:cs typeface="Times New Roman" pitchFamily="18" charset="0"/>
              </a:rPr>
              <a:t>Râul Bâc, or. Chişinău</a:t>
            </a:r>
            <a:endParaRPr lang="ro-RO" sz="1200" i="1" dirty="0">
              <a:cs typeface="Times New Roman" pitchFamily="18" charset="0"/>
            </a:endParaRP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044368" y="525860"/>
            <a:ext cx="7416064"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ARGUMENTAREA NECESITĂŢII PROIECTULUI</a:t>
            </a:r>
            <a:endParaRPr lang="ru-RU" sz="3000" b="1" dirty="0">
              <a:solidFill>
                <a:srgbClr val="0070C0"/>
              </a:solidFill>
              <a:latin typeface="+mj-lt"/>
              <a:cs typeface="Times New Roman" pitchFamily="18" charset="0"/>
            </a:endParaRPr>
          </a:p>
        </p:txBody>
      </p:sp>
      <p:sp>
        <p:nvSpPr>
          <p:cNvPr id="3" name="Rectangle 2"/>
          <p:cNvSpPr/>
          <p:nvPr/>
        </p:nvSpPr>
        <p:spPr>
          <a:xfrm>
            <a:off x="899592" y="1196752"/>
            <a:ext cx="7560840" cy="2492990"/>
          </a:xfrm>
          <a:prstGeom prst="rect">
            <a:avLst/>
          </a:prstGeom>
        </p:spPr>
        <p:txBody>
          <a:bodyPr wrap="square">
            <a:spAutoFit/>
          </a:bodyPr>
          <a:lstStyle/>
          <a:p>
            <a:pPr algn="just"/>
            <a:r>
              <a:rPr lang="ro-RO" sz="2600" dirty="0" smtClean="0"/>
              <a:t>	 În scopul diminuării vulnerabilității localităților amplasate în albia r. Bâc, este stringentă intervenția în albia râului, prioritar pe segmentele mai puternic afectate de precipitațiile atmosferice extreme și anume segmetul din amonte satul Bucovăț  -  în aval or. Chișinău, str. Grădina Botanică.</a:t>
            </a:r>
            <a:endParaRPr lang="ru-RU" sz="2600" dirty="0"/>
          </a:p>
        </p:txBody>
      </p:sp>
      <p:pic>
        <p:nvPicPr>
          <p:cNvPr id="9" name="Рисунок 8" descr="Riul Bic, Bucovat.jpg"/>
          <p:cNvPicPr>
            <a:picLocks noChangeAspect="1"/>
          </p:cNvPicPr>
          <p:nvPr/>
        </p:nvPicPr>
        <p:blipFill>
          <a:blip r:embed="rId2" cstate="print"/>
          <a:stretch>
            <a:fillRect/>
          </a:stretch>
        </p:blipFill>
        <p:spPr>
          <a:xfrm>
            <a:off x="3301584" y="3789040"/>
            <a:ext cx="4726800" cy="2602870"/>
          </a:xfrm>
          <a:prstGeom prst="rect">
            <a:avLst/>
          </a:prstGeom>
          <a:ln>
            <a:noFill/>
          </a:ln>
          <a:effectLst>
            <a:softEdge rad="112500"/>
          </a:effectLst>
        </p:spPr>
      </p:pic>
      <p:sp>
        <p:nvSpPr>
          <p:cNvPr id="10" name="TextBox 9"/>
          <p:cNvSpPr txBox="1"/>
          <p:nvPr/>
        </p:nvSpPr>
        <p:spPr>
          <a:xfrm>
            <a:off x="5004048" y="6381328"/>
            <a:ext cx="1584176" cy="276999"/>
          </a:xfrm>
          <a:prstGeom prst="rect">
            <a:avLst/>
          </a:prstGeom>
          <a:noFill/>
        </p:spPr>
        <p:txBody>
          <a:bodyPr wrap="square" rtlCol="0">
            <a:spAutoFit/>
          </a:bodyPr>
          <a:lstStyle/>
          <a:p>
            <a:r>
              <a:rPr lang="ro-RO" sz="1200" i="1" dirty="0" smtClean="0">
                <a:cs typeface="Times New Roman" pitchFamily="18" charset="0"/>
              </a:rPr>
              <a:t>Râul Bâc, Bucovăţ</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460375" y="690067"/>
            <a:ext cx="7884368"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OBIECTIVUL GENERAL</a:t>
            </a:r>
            <a:endParaRPr lang="ru-RU" sz="3000" b="1" dirty="0">
              <a:solidFill>
                <a:srgbClr val="0070C0"/>
              </a:solidFill>
              <a:cs typeface="Times New Roman" pitchFamily="18" charset="0"/>
            </a:endParaRPr>
          </a:p>
        </p:txBody>
      </p:sp>
      <p:sp>
        <p:nvSpPr>
          <p:cNvPr id="3" name="Rectangle 2"/>
          <p:cNvSpPr/>
          <p:nvPr/>
        </p:nvSpPr>
        <p:spPr>
          <a:xfrm>
            <a:off x="809824" y="1484784"/>
            <a:ext cx="7560840" cy="1292662"/>
          </a:xfrm>
          <a:prstGeom prst="rect">
            <a:avLst/>
          </a:prstGeom>
        </p:spPr>
        <p:txBody>
          <a:bodyPr wrap="square">
            <a:spAutoFit/>
          </a:bodyPr>
          <a:lstStyle/>
          <a:p>
            <a:pPr algn="just"/>
            <a:r>
              <a:rPr lang="ro-RO" sz="2600" b="1" dirty="0" smtClean="0"/>
              <a:t>Reducerea vulnerabilității zonelor r. Bâc afectate de schimbările climatice cu impact negativ asupra infrastructurii urbane a mun. Chișinău.</a:t>
            </a:r>
            <a:endParaRPr lang="ru-RU" sz="2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54" y="2852936"/>
            <a:ext cx="6495512" cy="3656922"/>
          </a:xfrm>
          <a:prstGeom prst="rect">
            <a:avLst/>
          </a:prstGeom>
        </p:spPr>
      </p:pic>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3419872" y="521695"/>
            <a:ext cx="2520280" cy="553998"/>
          </a:xfrm>
          <a:prstGeom prst="rect">
            <a:avLst/>
          </a:prstGeom>
          <a:noFill/>
        </p:spPr>
        <p:txBody>
          <a:bodyPr wrap="square" rtlCol="0">
            <a:spAutoFit/>
          </a:bodyPr>
          <a:lstStyle/>
          <a:p>
            <a:pPr algn="just"/>
            <a:r>
              <a:rPr lang="ro-RO" sz="3000" b="1" dirty="0" smtClean="0">
                <a:solidFill>
                  <a:srgbClr val="0070C0"/>
                </a:solidFill>
                <a:cs typeface="Times New Roman" pitchFamily="18" charset="0"/>
              </a:rPr>
              <a:t>ZONELE ȚINTĂ</a:t>
            </a:r>
            <a:endParaRPr lang="ru-RU" sz="3000" b="1" dirty="0">
              <a:solidFill>
                <a:srgbClr val="0070C0"/>
              </a:solidFill>
              <a:cs typeface="Times New Roman" pitchFamily="18" charset="0"/>
            </a:endParaRPr>
          </a:p>
        </p:txBody>
      </p:sp>
      <p:sp>
        <p:nvSpPr>
          <p:cNvPr id="3" name="Rectangle 2"/>
          <p:cNvSpPr/>
          <p:nvPr/>
        </p:nvSpPr>
        <p:spPr>
          <a:xfrm>
            <a:off x="899592" y="1196752"/>
            <a:ext cx="7560840" cy="2893100"/>
          </a:xfrm>
          <a:prstGeom prst="rect">
            <a:avLst/>
          </a:prstGeom>
        </p:spPr>
        <p:txBody>
          <a:bodyPr wrap="square">
            <a:spAutoFit/>
          </a:bodyPr>
          <a:lstStyle/>
          <a:p>
            <a:pPr lvl="1" algn="just"/>
            <a:r>
              <a:rPr lang="ro-RO" sz="2600" dirty="0" smtClean="0"/>
              <a:t>	Or</a:t>
            </a:r>
            <a:r>
              <a:rPr lang="ro-RO" sz="2600" dirty="0"/>
              <a:t>. Vatra – or. Chișinău până la </a:t>
            </a:r>
            <a:r>
              <a:rPr lang="ro-RO" sz="2600" dirty="0" smtClean="0"/>
              <a:t>str</a:t>
            </a:r>
            <a:r>
              <a:rPr lang="ro-RO" sz="2600" dirty="0"/>
              <a:t>. Grădina </a:t>
            </a:r>
            <a:r>
              <a:rPr lang="ro-RO" sz="2600" dirty="0" smtClean="0"/>
              <a:t>Botanică </a:t>
            </a:r>
            <a:r>
              <a:rPr lang="ro-RO" sz="2600" dirty="0"/>
              <a:t>cu o lungime totală de </a:t>
            </a:r>
            <a:r>
              <a:rPr lang="ro-RO" sz="2600" b="1" dirty="0"/>
              <a:t>24,56 km </a:t>
            </a:r>
            <a:r>
              <a:rPr lang="ro-RO" sz="2600" dirty="0"/>
              <a:t>în municipiul Chișinău</a:t>
            </a:r>
            <a:endParaRPr lang="ru-RU" sz="2600" dirty="0"/>
          </a:p>
          <a:p>
            <a:pPr lvl="1" algn="just"/>
            <a:r>
              <a:rPr lang="ro-RO" sz="2600" dirty="0"/>
              <a:t> </a:t>
            </a:r>
            <a:r>
              <a:rPr lang="ro-RO" sz="2600" dirty="0" smtClean="0"/>
              <a:t>  Bucovăț </a:t>
            </a:r>
            <a:r>
              <a:rPr lang="ro-RO" sz="2600" dirty="0"/>
              <a:t>- 1320 m; Vorniceni - 4240 m; Căpriana – 3120 m; Pănășești - 4950 m; Strășeni -7750 m, cu o lungime totală de </a:t>
            </a:r>
            <a:r>
              <a:rPr lang="ro-RO" sz="2600" b="1" dirty="0"/>
              <a:t>21,38 km </a:t>
            </a:r>
            <a:r>
              <a:rPr lang="ro-RO" sz="2600" dirty="0"/>
              <a:t>în raionul Srășeni</a:t>
            </a:r>
          </a:p>
          <a:p>
            <a:pPr lvl="1" algn="just"/>
            <a:endParaRPr lang="ru-RU" sz="2600" dirty="0"/>
          </a:p>
        </p:txBody>
      </p:sp>
      <p:pic>
        <p:nvPicPr>
          <p:cNvPr id="8" name="Рисунок 7" descr="Riul bic si revarsarea apelor langa straseni2.jpg"/>
          <p:cNvPicPr>
            <a:picLocks noChangeAspect="1"/>
          </p:cNvPicPr>
          <p:nvPr/>
        </p:nvPicPr>
        <p:blipFill>
          <a:blip r:embed="rId2" cstate="print"/>
          <a:stretch>
            <a:fillRect/>
          </a:stretch>
        </p:blipFill>
        <p:spPr>
          <a:xfrm>
            <a:off x="4827046" y="3908932"/>
            <a:ext cx="3528392" cy="2350792"/>
          </a:xfrm>
          <a:prstGeom prst="rect">
            <a:avLst/>
          </a:prstGeom>
          <a:ln>
            <a:noFill/>
          </a:ln>
          <a:effectLst>
            <a:softEdge rad="112500"/>
          </a:effectLst>
        </p:spPr>
      </p:pic>
      <p:sp>
        <p:nvSpPr>
          <p:cNvPr id="9" name="TextBox 8"/>
          <p:cNvSpPr txBox="1"/>
          <p:nvPr/>
        </p:nvSpPr>
        <p:spPr>
          <a:xfrm>
            <a:off x="4716016" y="6237312"/>
            <a:ext cx="3024336" cy="276999"/>
          </a:xfrm>
          <a:prstGeom prst="rect">
            <a:avLst/>
          </a:prstGeom>
          <a:noFill/>
        </p:spPr>
        <p:txBody>
          <a:bodyPr wrap="square" rtlCol="0">
            <a:spAutoFit/>
          </a:bodyPr>
          <a:lstStyle/>
          <a:p>
            <a:r>
              <a:rPr lang="ro-RO" sz="1200" i="1" dirty="0" smtClean="0">
                <a:cs typeface="Times New Roman" pitchFamily="18" charset="0"/>
              </a:rPr>
              <a:t>Râul Bâc</a:t>
            </a:r>
            <a:r>
              <a:rPr lang="en-US" sz="1200" i="1" dirty="0" smtClean="0">
                <a:cs typeface="Times New Roman" pitchFamily="18" charset="0"/>
              </a:rPr>
              <a:t> </a:t>
            </a:r>
            <a:r>
              <a:rPr lang="ro-RO" sz="1200" i="1" dirty="0" smtClean="0">
                <a:cs typeface="Times New Roman" pitchFamily="18" charset="0"/>
              </a:rPr>
              <a:t>şi revăsarea apelor lângă Străşeni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659" y="1075693"/>
            <a:ext cx="621978" cy="6219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94" y="2309589"/>
            <a:ext cx="621978" cy="621978"/>
          </a:xfrm>
          <a:prstGeom prst="rect">
            <a:avLst/>
          </a:prstGeom>
        </p:spPr>
      </p:pic>
      <p:pic>
        <p:nvPicPr>
          <p:cNvPr id="12" name="Picture 2" descr="D:\DIRECȚIA AMENAJARE ȘI SALUBRIZARE\AMENAJARE\RÂUL BÂC\PROIECT CURĂȚARE ȘI AMENAJARE BÂC\FOTO\Viteazul-Rareș\IMG_1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59" y="4099484"/>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TextBox 3"/>
          <p:cNvSpPr txBox="1"/>
          <p:nvPr/>
        </p:nvSpPr>
        <p:spPr>
          <a:xfrm>
            <a:off x="1403648" y="923528"/>
            <a:ext cx="6840000"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OBIECTIVELE SPECIFICE ALE PROIECTULUI</a:t>
            </a:r>
            <a:endParaRPr lang="ru-RU" sz="3000" b="1" dirty="0">
              <a:solidFill>
                <a:srgbClr val="0070C0"/>
              </a:solidFill>
              <a:cs typeface="Times New Roman" pitchFamily="18" charset="0"/>
            </a:endParaRPr>
          </a:p>
        </p:txBody>
      </p:sp>
      <p:sp>
        <p:nvSpPr>
          <p:cNvPr id="3" name="Rectangle 2"/>
          <p:cNvSpPr/>
          <p:nvPr/>
        </p:nvSpPr>
        <p:spPr>
          <a:xfrm>
            <a:off x="899592" y="1772816"/>
            <a:ext cx="7560840" cy="1292662"/>
          </a:xfrm>
          <a:prstGeom prst="rect">
            <a:avLst/>
          </a:prstGeom>
        </p:spPr>
        <p:txBody>
          <a:bodyPr wrap="square">
            <a:spAutoFit/>
          </a:bodyPr>
          <a:lstStyle/>
          <a:p>
            <a:pPr marL="457200" indent="-457200" algn="just">
              <a:buFont typeface="+mj-lt"/>
              <a:buAutoNum type="arabicPeriod"/>
            </a:pPr>
            <a:r>
              <a:rPr lang="ro-RO" sz="2600" b="1" dirty="0" smtClean="0"/>
              <a:t>Reducerea riscului la inundaţii în albia r. Bâc pe zona din amonte (satul Bucovăț) în aval (stația de epurare a orașului Chișinău) </a:t>
            </a:r>
            <a:endParaRPr lang="ru-RU" sz="2600" dirty="0"/>
          </a:p>
        </p:txBody>
      </p:sp>
      <p:pic>
        <p:nvPicPr>
          <p:cNvPr id="8" name="Рисунок 7" descr="riul bic, marginea chisinaului.jpg"/>
          <p:cNvPicPr>
            <a:picLocks noChangeAspect="1"/>
          </p:cNvPicPr>
          <p:nvPr/>
        </p:nvPicPr>
        <p:blipFill>
          <a:blip r:embed="rId2" cstate="print"/>
          <a:stretch>
            <a:fillRect/>
          </a:stretch>
        </p:blipFill>
        <p:spPr>
          <a:xfrm>
            <a:off x="3923928" y="3356992"/>
            <a:ext cx="4458072" cy="2970190"/>
          </a:xfrm>
          <a:prstGeom prst="rect">
            <a:avLst/>
          </a:prstGeom>
          <a:ln>
            <a:noFill/>
          </a:ln>
          <a:effectLst>
            <a:softEdge rad="112500"/>
          </a:effectLst>
        </p:spPr>
      </p:pic>
      <p:sp>
        <p:nvSpPr>
          <p:cNvPr id="9" name="TextBox 8"/>
          <p:cNvSpPr txBox="1"/>
          <p:nvPr/>
        </p:nvSpPr>
        <p:spPr>
          <a:xfrm>
            <a:off x="5148064" y="6237312"/>
            <a:ext cx="2232248" cy="276999"/>
          </a:xfrm>
          <a:prstGeom prst="rect">
            <a:avLst/>
          </a:prstGeom>
          <a:noFill/>
        </p:spPr>
        <p:txBody>
          <a:bodyPr wrap="square" rtlCol="0">
            <a:spAutoFit/>
          </a:bodyPr>
          <a:lstStyle/>
          <a:p>
            <a:r>
              <a:rPr lang="ro-RO" sz="1200" i="1" dirty="0" smtClean="0">
                <a:cs typeface="Times New Roman" pitchFamily="18" charset="0"/>
              </a:rPr>
              <a:t>Râul Bâc, marginea Chişinăului</a:t>
            </a: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899592" y="1988840"/>
            <a:ext cx="7560840" cy="1692771"/>
          </a:xfrm>
          <a:prstGeom prst="rect">
            <a:avLst/>
          </a:prstGeom>
        </p:spPr>
        <p:txBody>
          <a:bodyPr wrap="square">
            <a:spAutoFit/>
          </a:bodyPr>
          <a:lstStyle/>
          <a:p>
            <a:pPr marL="457200" indent="-457200" algn="just"/>
            <a:r>
              <a:rPr lang="ro-RO" sz="2600" b="1" dirty="0" smtClean="0"/>
              <a:t>2.	Eficientizarea utilizării resurselor acvatice în bazinul r. Bâc prin realizarea unor acțiuni pilot pe porțiunea dintre str. Mihai Viteazul (amonte) și str. Feredeului (aval), or. Chișinău.</a:t>
            </a:r>
            <a:endParaRPr lang="ru-RU" sz="2600" dirty="0"/>
          </a:p>
        </p:txBody>
      </p:sp>
      <p:pic>
        <p:nvPicPr>
          <p:cNvPr id="8" name="Рисунок 7" descr="poduri peste bic, chisinau.jpg"/>
          <p:cNvPicPr>
            <a:picLocks noChangeAspect="1"/>
          </p:cNvPicPr>
          <p:nvPr/>
        </p:nvPicPr>
        <p:blipFill>
          <a:blip r:embed="rId2" cstate="print"/>
          <a:stretch>
            <a:fillRect/>
          </a:stretch>
        </p:blipFill>
        <p:spPr>
          <a:xfrm>
            <a:off x="4281671" y="3861048"/>
            <a:ext cx="3890863" cy="2592288"/>
          </a:xfrm>
          <a:prstGeom prst="rect">
            <a:avLst/>
          </a:prstGeom>
          <a:ln>
            <a:noFill/>
          </a:ln>
          <a:effectLst>
            <a:softEdge rad="112500"/>
          </a:effectLst>
        </p:spPr>
      </p:pic>
      <p:sp>
        <p:nvSpPr>
          <p:cNvPr id="9" name="TextBox 8"/>
          <p:cNvSpPr txBox="1"/>
          <p:nvPr/>
        </p:nvSpPr>
        <p:spPr>
          <a:xfrm>
            <a:off x="5364088" y="6381328"/>
            <a:ext cx="1728192" cy="276999"/>
          </a:xfrm>
          <a:prstGeom prst="rect">
            <a:avLst/>
          </a:prstGeom>
          <a:noFill/>
        </p:spPr>
        <p:txBody>
          <a:bodyPr wrap="square" rtlCol="0">
            <a:spAutoFit/>
          </a:bodyPr>
          <a:lstStyle/>
          <a:p>
            <a:r>
              <a:rPr lang="ro-RO" sz="1200" i="1" dirty="0" smtClean="0">
                <a:cs typeface="Times New Roman" pitchFamily="18" charset="0"/>
              </a:rPr>
              <a:t>Râul Bâc, or. Chişinău</a:t>
            </a:r>
          </a:p>
        </p:txBody>
      </p:sp>
      <p:sp>
        <p:nvSpPr>
          <p:cNvPr id="10" name="TextBox 9"/>
          <p:cNvSpPr txBox="1"/>
          <p:nvPr/>
        </p:nvSpPr>
        <p:spPr>
          <a:xfrm>
            <a:off x="1403648" y="923528"/>
            <a:ext cx="6840000"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OBIECTIVELE SPECIFICE ALE PROIECTULUI</a:t>
            </a:r>
            <a:endParaRPr lang="ru-RU" sz="3000" b="1" dirty="0">
              <a:solidFill>
                <a:srgbClr val="0070C0"/>
              </a:solidFill>
              <a:cs typeface="Times New Roman" pitchFamily="18" charset="0"/>
            </a:endParaRP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harta chisinau urb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Rectangle 2"/>
          <p:cNvSpPr/>
          <p:nvPr/>
        </p:nvSpPr>
        <p:spPr>
          <a:xfrm>
            <a:off x="899592" y="1844824"/>
            <a:ext cx="7560840" cy="1292662"/>
          </a:xfrm>
          <a:prstGeom prst="rect">
            <a:avLst/>
          </a:prstGeom>
        </p:spPr>
        <p:txBody>
          <a:bodyPr wrap="square">
            <a:spAutoFit/>
          </a:bodyPr>
          <a:lstStyle/>
          <a:p>
            <a:pPr marL="457200" indent="-457200" algn="just"/>
            <a:r>
              <a:rPr lang="ro-RO" sz="2600" b="1" dirty="0" smtClean="0"/>
              <a:t>3.	Creșterea gradului de conştientizare de către populație a importanței protecției r. Bâc și a consecințelor poluării excesive a acestuia.</a:t>
            </a:r>
            <a:endParaRPr lang="ru-RU" sz="2600" dirty="0"/>
          </a:p>
        </p:txBody>
      </p:sp>
      <p:pic>
        <p:nvPicPr>
          <p:cNvPr id="8" name="Рисунок 7" descr="poduri peste bic, chisinau2.jpg"/>
          <p:cNvPicPr>
            <a:picLocks noChangeAspect="1"/>
          </p:cNvPicPr>
          <p:nvPr/>
        </p:nvPicPr>
        <p:blipFill>
          <a:blip r:embed="rId2" cstate="print"/>
          <a:stretch>
            <a:fillRect/>
          </a:stretch>
        </p:blipFill>
        <p:spPr>
          <a:xfrm>
            <a:off x="3851920" y="3476975"/>
            <a:ext cx="4359254" cy="2904353"/>
          </a:xfrm>
          <a:prstGeom prst="rect">
            <a:avLst/>
          </a:prstGeom>
          <a:ln>
            <a:noFill/>
          </a:ln>
          <a:effectLst>
            <a:softEdge rad="112500"/>
          </a:effectLst>
        </p:spPr>
      </p:pic>
      <p:sp>
        <p:nvSpPr>
          <p:cNvPr id="9" name="TextBox 8"/>
          <p:cNvSpPr txBox="1"/>
          <p:nvPr/>
        </p:nvSpPr>
        <p:spPr>
          <a:xfrm>
            <a:off x="5148064" y="6381328"/>
            <a:ext cx="2232248" cy="276999"/>
          </a:xfrm>
          <a:prstGeom prst="rect">
            <a:avLst/>
          </a:prstGeom>
          <a:noFill/>
        </p:spPr>
        <p:txBody>
          <a:bodyPr wrap="square" rtlCol="0">
            <a:spAutoFit/>
          </a:bodyPr>
          <a:lstStyle/>
          <a:p>
            <a:r>
              <a:rPr lang="ro-RO" sz="1200" i="1" dirty="0" smtClean="0">
                <a:cs typeface="Times New Roman" pitchFamily="18" charset="0"/>
              </a:rPr>
              <a:t>Poduri peste Bâc, or. Chişinău</a:t>
            </a:r>
          </a:p>
        </p:txBody>
      </p:sp>
      <p:sp>
        <p:nvSpPr>
          <p:cNvPr id="10" name="TextBox 9"/>
          <p:cNvSpPr txBox="1"/>
          <p:nvPr/>
        </p:nvSpPr>
        <p:spPr>
          <a:xfrm>
            <a:off x="1403648" y="923528"/>
            <a:ext cx="6840000" cy="553998"/>
          </a:xfrm>
          <a:prstGeom prst="rect">
            <a:avLst/>
          </a:prstGeom>
          <a:noFill/>
        </p:spPr>
        <p:txBody>
          <a:bodyPr wrap="square" rtlCol="0">
            <a:spAutoFit/>
          </a:bodyPr>
          <a:lstStyle/>
          <a:p>
            <a:pPr algn="ctr"/>
            <a:r>
              <a:rPr lang="ro-RO" sz="3000" b="1" dirty="0" smtClean="0">
                <a:solidFill>
                  <a:srgbClr val="0070C0"/>
                </a:solidFill>
                <a:cs typeface="Times New Roman" pitchFamily="18" charset="0"/>
              </a:rPr>
              <a:t>OBIECTIVELE SPECIFICE ALE PROIECTULUI</a:t>
            </a:r>
            <a:endParaRPr lang="ru-RU" sz="3000" b="1" dirty="0">
              <a:solidFill>
                <a:srgbClr val="0070C0"/>
              </a:solidFill>
              <a:cs typeface="Times New Roman" pitchFamily="18" charset="0"/>
            </a:endParaRPr>
          </a:p>
        </p:txBody>
      </p:sp>
    </p:spTree>
    <p:extLst>
      <p:ext uri="{BB962C8B-B14F-4D97-AF65-F5344CB8AC3E}">
        <p14:creationId xmlns:p14="http://schemas.microsoft.com/office/powerpoint/2010/main" val="2757547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5280</TotalTime>
  <Words>756</Words>
  <Application>Microsoft Office PowerPoint</Application>
  <PresentationFormat>On-screen Show (4:3)</PresentationFormat>
  <Paragraphs>114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Vasile</dc:creator>
  <cp:lastModifiedBy>Tatiana Lupașco</cp:lastModifiedBy>
  <cp:revision>79</cp:revision>
  <dcterms:created xsi:type="dcterms:W3CDTF">2018-12-09T12:55:44Z</dcterms:created>
  <dcterms:modified xsi:type="dcterms:W3CDTF">2019-02-18T12:43:35Z</dcterms:modified>
</cp:coreProperties>
</file>