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30" autoAdjust="0"/>
  </p:normalViewPr>
  <p:slideViewPr>
    <p:cSldViewPr>
      <p:cViewPr>
        <p:scale>
          <a:sx n="73" d="100"/>
          <a:sy n="73" d="100"/>
        </p:scale>
        <p:origin x="-3594" y="-9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E4885-04C1-4E5A-B2E4-1A6F32E3C1CC}" type="datetimeFigureOut">
              <a:rPr lang="ru-RU" smtClean="0"/>
              <a:t>23.04.2018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A0911-293B-445D-8415-C87F13732B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4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     RAPORT SALUBRIZAREA ORAȘULUI CHIȘINĂU</a:t>
            </a:r>
          </a:p>
          <a:p>
            <a:pPr algn="ctr"/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Î.M. ”A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socia</a:t>
            </a:r>
            <a:r>
              <a:rPr lang="ro-RO" sz="2400" b="1" dirty="0" err="1" smtClean="0">
                <a:latin typeface="Times New Roman" pitchFamily="18" charset="0"/>
                <a:cs typeface="Times New Roman" pitchFamily="18" charset="0"/>
              </a:rPr>
              <a:t>ția</a:t>
            </a:r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 de gospodărire a spațiilor verzi”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980728"/>
            <a:ext cx="43924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b="1" dirty="0" smtClean="0">
                <a:latin typeface="Times New Roman" pitchFamily="18" charset="0"/>
                <a:cs typeface="Times New Roman" pitchFamily="18" charset="0"/>
              </a:rPr>
              <a:t>sector </a:t>
            </a:r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Ciocana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Doborârea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arborilor cu turnul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- 16buc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Curățirea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arborilor cu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turnul - 1093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buc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Curățirea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arborilor cu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Emondorul - 2489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buc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980728"/>
            <a:ext cx="446449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smtClean="0">
                <a:latin typeface="Times New Roman" pitchFamily="18" charset="0"/>
                <a:cs typeface="Times New Roman" pitchFamily="18" charset="0"/>
              </a:rPr>
              <a:t>sector </a:t>
            </a:r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Rîșcani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Doborârea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arborilor cu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turnul - 3buc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Curățirea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arborilor cu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turnul - 874buc</a:t>
            </a:r>
            <a:endParaRPr lang="ro-MO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Curățarea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arborilor cu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Emondorul - 1692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buc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6" idx="2"/>
          </p:cNvCxnSpPr>
          <p:nvPr/>
        </p:nvCxnSpPr>
        <p:spPr>
          <a:xfrm flipH="1">
            <a:off x="1187624" y="2211834"/>
            <a:ext cx="1224136" cy="7131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</p:cNvCxnSpPr>
          <p:nvPr/>
        </p:nvCxnSpPr>
        <p:spPr>
          <a:xfrm>
            <a:off x="2411760" y="2211834"/>
            <a:ext cx="1296144" cy="6411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88024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au fost evacuate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 106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rute/crengi, vreascuri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11752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costul lucrărilor constituie 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956 296 lei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 стрелкой 13"/>
          <p:cNvCxnSpPr>
            <a:stCxn id="5" idx="2"/>
          </p:cNvCxnSpPr>
          <p:nvPr/>
        </p:nvCxnSpPr>
        <p:spPr>
          <a:xfrm flipH="1">
            <a:off x="5868146" y="2211834"/>
            <a:ext cx="972106" cy="85712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5" idx="2"/>
            <a:endCxn id="13" idx="0"/>
          </p:cNvCxnSpPr>
          <p:nvPr/>
        </p:nvCxnSpPr>
        <p:spPr>
          <a:xfrm>
            <a:off x="6840252" y="2211834"/>
            <a:ext cx="1187624" cy="71311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79512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>
                <a:latin typeface="Times New Roman" pitchFamily="18" charset="0"/>
                <a:cs typeface="Times New Roman" pitchFamily="18" charset="0"/>
              </a:rPr>
              <a:t>au fost evacuate 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79 rute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crengi, vreascuri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11760" y="2924944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costul lucrărilor constituie </a:t>
            </a:r>
            <a:r>
              <a:rPr lang="ro-RO" dirty="0">
                <a:latin typeface="Times New Roman" pitchFamily="18" charset="0"/>
                <a:cs typeface="Times New Roman" pitchFamily="18" charset="0"/>
              </a:rPr>
              <a:t>680 </a:t>
            </a:r>
            <a:r>
              <a:rPr lang="ro-RO" dirty="0" smtClean="0">
                <a:latin typeface="Times New Roman" pitchFamily="18" charset="0"/>
                <a:cs typeface="Times New Roman" pitchFamily="18" charset="0"/>
              </a:rPr>
              <a:t>000 lei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51520" y="4005066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Numărul mediu de muncitor antrenați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zilnic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este de 280 persoane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Tehnica antrenata la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lucrările </a:t>
            </a:r>
            <a:r>
              <a:rPr lang="ro-RO" sz="2000" dirty="0">
                <a:latin typeface="Times New Roman" pitchFamily="18" charset="0"/>
                <a:cs typeface="Times New Roman" pitchFamily="18" charset="0"/>
              </a:rPr>
              <a:t>respective constituie: </a:t>
            </a:r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10 autoturnuri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			          1 macara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			          18 autocamioane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			          9 tractoare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			          1 tocător de ramuri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dirty="0" smtClean="0">
                <a:latin typeface="Times New Roman" pitchFamily="18" charset="0"/>
                <a:cs typeface="Times New Roman" pitchFamily="18" charset="0"/>
              </a:rPr>
              <a:t>					          1 tocător  de cioate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Î.M. ”</a:t>
            </a:r>
            <a:r>
              <a:rPr lang="ro-MO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Lumteh</a:t>
            </a:r>
            <a:r>
              <a:rPr lang="ro-M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980730"/>
            <a:ext cx="4464496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smtClean="0">
                <a:latin typeface="Times New Roman" pitchFamily="18" charset="0"/>
                <a:cs typeface="Times New Roman" pitchFamily="18" charset="0"/>
              </a:rPr>
              <a:t>Buiucani</a:t>
            </a: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1.Parcul ,,La Izvor”: 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montarea cablului torsadat – 1250 m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montarea corpurilor de iluminat de tip LED – 47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montarea corpurilor de iluminat de tip JCU – 4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montarea pilonilor de metal – 27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montarea suporturilor cu un braţ - 44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montarea cablurilor de marca AVVG – 115 m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montarea clemelor – 323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2. Scuarul Catedralei ,,Naşterea Maicii Domnului”: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înlocuirea becurilor – 60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înlocuirea conductorului de alimentare – 17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3. Parcul ,,Valea Morilor”: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înlocuirea becurilor – 40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înlocuirea conductorului de alimentare – 25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4. Grădina Publică ,,Ştefan cel Mare şi </a:t>
            </a:r>
            <a:r>
              <a:rPr lang="ro-RO" sz="1500" b="1" dirty="0" err="1">
                <a:latin typeface="Times New Roman" pitchFamily="18" charset="0"/>
                <a:cs typeface="Times New Roman" pitchFamily="18" charset="0"/>
              </a:rPr>
              <a:t>Sfînt</a:t>
            </a:r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”: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înlocuirea becurilor – 50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- înlocuirea conductorului de alimentare – 25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5.Lăcaşe </a:t>
            </a:r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sfinte </a:t>
            </a: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sec. Buiucani </a:t>
            </a:r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– 79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6.Pasaje </a:t>
            </a: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subterane </a:t>
            </a:r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– 50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504" y="1052737"/>
            <a:ext cx="4464496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Ciocana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Reparaţia în cartierele locative a corpurilor de iluminat cu becuri cu vapori de sodiu şi mercur – 198 buc.</a:t>
            </a:r>
          </a:p>
          <a:p>
            <a:pPr marL="285750" indent="-285750">
              <a:buFontTx/>
              <a:buChar char="-"/>
            </a:pPr>
            <a:r>
              <a:rPr lang="ro-RO" sz="1500" b="1" dirty="0" err="1">
                <a:latin typeface="Times New Roman" pitchFamily="18" charset="0"/>
                <a:cs typeface="Times New Roman" pitchFamily="18" charset="0"/>
              </a:rPr>
              <a:t>bd.M.cel</a:t>
            </a:r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500" b="1" dirty="0" err="1">
                <a:latin typeface="Times New Roman" pitchFamily="18" charset="0"/>
                <a:cs typeface="Times New Roman" pitchFamily="18" charset="0"/>
              </a:rPr>
              <a:t>Bătrîn</a:t>
            </a:r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str. M. Sadoveanu</a:t>
            </a:r>
          </a:p>
          <a:p>
            <a:pPr marL="285750" indent="-285750">
              <a:buFontTx/>
              <a:buChar char="-"/>
            </a:pPr>
            <a:r>
              <a:rPr lang="ro-RO" sz="1500" b="1" dirty="0" err="1" smtClean="0">
                <a:latin typeface="Times New Roman" pitchFamily="18" charset="0"/>
                <a:cs typeface="Times New Roman" pitchFamily="18" charset="0"/>
              </a:rPr>
              <a:t>str.I.Dumeniuc</a:t>
            </a: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ro-RO" sz="1500" b="1" dirty="0" err="1" smtClean="0">
                <a:latin typeface="Times New Roman" pitchFamily="18" charset="0"/>
                <a:cs typeface="Times New Roman" pitchFamily="18" charset="0"/>
              </a:rPr>
              <a:t>Ig.Vieru</a:t>
            </a:r>
            <a:endParaRPr lang="ro-RO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str. P. Zadnipru</a:t>
            </a:r>
          </a:p>
          <a:p>
            <a:pPr marL="285750" indent="-285750">
              <a:buFontTx/>
              <a:buChar char="-"/>
            </a:pP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ro-RO" sz="1500" b="1" dirty="0" err="1" smtClean="0">
                <a:latin typeface="Times New Roman" pitchFamily="18" charset="0"/>
                <a:cs typeface="Times New Roman" pitchFamily="18" charset="0"/>
              </a:rPr>
              <a:t>M.Spătaru</a:t>
            </a:r>
            <a:endParaRPr lang="ro-RO" sz="15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str. I. </a:t>
            </a:r>
            <a:r>
              <a:rPr lang="ro-RO" sz="1500" b="1" dirty="0" err="1" smtClean="0">
                <a:latin typeface="Times New Roman" pitchFamily="18" charset="0"/>
                <a:cs typeface="Times New Roman" pitchFamily="18" charset="0"/>
              </a:rPr>
              <a:t>Dumeniuc</a:t>
            </a:r>
            <a:endParaRPr lang="ro-RO" sz="15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str. G. Latină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. Reparaţia corpurilor de iluminat cu becuri cu vapori de sodiu şi mercur – 38 buc  </a:t>
            </a:r>
          </a:p>
          <a:p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str. Transnistria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o-RO" sz="1500" b="1" dirty="0">
                <a:latin typeface="Times New Roman" pitchFamily="18" charset="0"/>
                <a:cs typeface="Times New Roman" pitchFamily="18" charset="0"/>
              </a:rPr>
              <a:t>. Lăcaşe sfinte sec. </a:t>
            </a:r>
            <a:r>
              <a:rPr lang="ro-RO" sz="1500" b="1" dirty="0" err="1" smtClean="0">
                <a:latin typeface="Times New Roman" pitchFamily="18" charset="0"/>
                <a:cs typeface="Times New Roman" pitchFamily="18" charset="0"/>
              </a:rPr>
              <a:t>Ciocana</a:t>
            </a:r>
            <a:r>
              <a:rPr lang="ro-RO" sz="1500" b="1" dirty="0" smtClean="0">
                <a:latin typeface="Times New Roman" pitchFamily="18" charset="0"/>
                <a:cs typeface="Times New Roman" pitchFamily="18" charset="0"/>
              </a:rPr>
              <a:t> – 54 buc</a:t>
            </a:r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Î.M. ”</a:t>
            </a:r>
            <a:r>
              <a:rPr lang="ro-MO" sz="2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Lumteh</a:t>
            </a:r>
            <a:r>
              <a:rPr lang="ro-MO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548682"/>
            <a:ext cx="44644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smtClean="0">
                <a:latin typeface="Times New Roman" pitchFamily="18" charset="0"/>
                <a:cs typeface="Times New Roman" pitchFamily="18" charset="0"/>
              </a:rPr>
              <a:t>Centru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. Parcul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,,Valea Morilor”: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-  înlocuirea becurilor – 40 buc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- reparaţia corpurilor de iluminat – 29 buc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- revizia cutiilor cu cleme – 40 buc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Reparaţia în cartiere locative a corpurilor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de iluminat cu becuri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cu vapori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de sodiu şi mercur – 110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buc:</a:t>
            </a: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str.Academiei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str.Gh.Asachi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str.M.Lomonosov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str.V.Korolenco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str.G.Grosu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Șos.Hînceşti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str.Timiş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- 3. Lăcaşe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sfinte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sec. Centru 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– 39 buc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. Pasaje subterane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– 40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9504" y="548681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smtClean="0">
                <a:latin typeface="Times New Roman" pitchFamily="18" charset="0"/>
                <a:cs typeface="Times New Roman" pitchFamily="18" charset="0"/>
              </a:rPr>
              <a:t>Botanica</a:t>
            </a:r>
          </a:p>
          <a:p>
            <a:pPr marL="342900" indent="-342900">
              <a:buAutoNum type="arabicPeriod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Reparaţia în cartiere locative a corpurilor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de iluminat cu becuri cu vapori de sodiu şi mercur – 128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buc: </a:t>
            </a: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bd.CuzaVodă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str.Independenţei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bd.Dacia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str.Grenoble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str.Dimineţii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şos.Munceşti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bd.Decebal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. Lăcaşe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sfinte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sec.Botanica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– 31 buc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3.Pasaje subterane înlocuirea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becurilor – 30 buc</a:t>
            </a:r>
            <a:endParaRPr lang="ru-RU" sz="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9504" y="3503237"/>
            <a:ext cx="446449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Rîșcani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Reparaţia în cartiere locative a corpurilor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de iluminat cu becuri cu vapori de sodiu şi mercur – 170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buc: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Moscova - str. N.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Dimo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-str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M. Basarab - str.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Studenţilor</a:t>
            </a:r>
          </a:p>
          <a:p>
            <a:pPr marL="285750" indent="-285750">
              <a:buFontTx/>
              <a:buChar char="-"/>
            </a:pP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bd.Moscova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 - str.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Florilor-str.M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Basarab - str. Studenţilor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Albişoara-str.Ismail-bd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. Dm. Cantemir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str. Albişoara - str. Ismail -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Gr.Ureche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-str.V.Alecsandri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montarea corpurilor de iluminat  - 19 buc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. Lăcaşele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sfinte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sec.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Rîșcani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– 73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buc</a:t>
            </a:r>
            <a:endParaRPr lang="ro-MO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797152"/>
            <a:ext cx="446449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SET Vadul lui </a:t>
            </a:r>
            <a:r>
              <a:rPr lang="ro-RO" sz="2000" b="1" dirty="0" smtClean="0">
                <a:latin typeface="Times New Roman" pitchFamily="18" charset="0"/>
                <a:cs typeface="Times New Roman" pitchFamily="18" charset="0"/>
              </a:rPr>
              <a:t>Vodă</a:t>
            </a:r>
            <a:r>
              <a:rPr lang="ro-RO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1.Lăcaşe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sfinte de pe teritoriul sectorului: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- reparaţia corpurilor de iluminat cu becuri cu vapori de sodiu şi mercur – 40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buc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5877274"/>
            <a:ext cx="4644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Zilnic </a:t>
            </a:r>
            <a:r>
              <a:rPr lang="ro-RO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 echipe formate (3 </a:t>
            </a:r>
            <a:r>
              <a:rPr lang="ro-RO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electromontori</a:t>
            </a:r>
            <a:r>
              <a:rPr lang="ro-RO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şi 1 şofer </a:t>
            </a:r>
            <a:r>
              <a:rPr lang="ro-RO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autoturlă</a:t>
            </a:r>
            <a:r>
              <a:rPr lang="ro-RO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AP-17)</a:t>
            </a:r>
          </a:p>
          <a:p>
            <a:r>
              <a:rPr lang="ro-RO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Costul estimativ al lucrărilor – 2,9 </a:t>
            </a:r>
            <a:r>
              <a:rPr lang="ro-RO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mln</a:t>
            </a:r>
            <a:r>
              <a:rPr lang="ro-RO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lei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Î.M. Regia”</a:t>
            </a:r>
            <a:r>
              <a:rPr lang="ro-MO" sz="2400" b="1" dirty="0" err="1" smtClean="0">
                <a:latin typeface="Times New Roman" pitchFamily="18" charset="0"/>
                <a:cs typeface="Times New Roman" pitchFamily="18" charset="0"/>
              </a:rPr>
              <a:t>Exdrupo</a:t>
            </a:r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11760" y="62068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Salubrizarea manuală a străzilor</a:t>
            </a:r>
          </a:p>
        </p:txBody>
      </p:sp>
      <p:cxnSp>
        <p:nvCxnSpPr>
          <p:cNvPr id="9" name="Прямая со стрелкой 8"/>
          <p:cNvCxnSpPr>
            <a:stCxn id="6" idx="2"/>
            <a:endCxn id="16" idx="0"/>
          </p:cNvCxnSpPr>
          <p:nvPr/>
        </p:nvCxnSpPr>
        <p:spPr>
          <a:xfrm flipH="1">
            <a:off x="2339752" y="1020798"/>
            <a:ext cx="2304256" cy="6800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6" idx="2"/>
            <a:endCxn id="17" idx="0"/>
          </p:cNvCxnSpPr>
          <p:nvPr/>
        </p:nvCxnSpPr>
        <p:spPr>
          <a:xfrm>
            <a:off x="4644008" y="1020798"/>
            <a:ext cx="2052228" cy="53599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9552" y="1700809"/>
            <a:ext cx="36004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Rîșcani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- str.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Ceucari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– 1cursă;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- str. Kiev – 1 cursă;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- bd. Moscova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- str. Calea Orheiului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- str. Doina – 16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- bd. Renașterii Naționale – 3 curse.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4008" y="1556792"/>
            <a:ext cx="410445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Ciocana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Meșterul Manole – 31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Alecu Russo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Nicolae M. Spătaru – 8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I. Vieru, str. P. Zadnipru, str. G. Latină,       I.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Dumeniuc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Mircea cel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Bătrîn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Uzinelor (CTC)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Uzinelor (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Vitanta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) - 1 cursă.</a:t>
            </a:r>
            <a:endParaRPr lang="ro-MO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 стрелкой 20"/>
          <p:cNvCxnSpPr>
            <a:stCxn id="16" idx="2"/>
          </p:cNvCxnSpPr>
          <p:nvPr/>
        </p:nvCxnSpPr>
        <p:spPr>
          <a:xfrm>
            <a:off x="2339752" y="3578246"/>
            <a:ext cx="2088232" cy="17229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7" idx="2"/>
          </p:cNvCxnSpPr>
          <p:nvPr/>
        </p:nvCxnSpPr>
        <p:spPr>
          <a:xfrm flipH="1">
            <a:off x="4427984" y="3926672"/>
            <a:ext cx="2268252" cy="137453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reptunghi 25"/>
          <p:cNvSpPr/>
          <p:nvPr/>
        </p:nvSpPr>
        <p:spPr>
          <a:xfrm>
            <a:off x="3460764" y="5287933"/>
            <a:ext cx="16319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o-MO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Total 76 curse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7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1663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Î.M. Regia”</a:t>
            </a:r>
            <a:r>
              <a:rPr lang="ro-MO" sz="2400" b="1" dirty="0" err="1" smtClean="0">
                <a:latin typeface="Times New Roman" pitchFamily="18" charset="0"/>
                <a:cs typeface="Times New Roman" pitchFamily="18" charset="0"/>
              </a:rPr>
              <a:t>Exdrupo</a:t>
            </a:r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9992" y="62068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Spălarea părții carosabile</a:t>
            </a:r>
          </a:p>
        </p:txBody>
      </p:sp>
      <p:cxnSp>
        <p:nvCxnSpPr>
          <p:cNvPr id="9" name="Прямая со стрелкой 8"/>
          <p:cNvCxnSpPr>
            <a:stCxn id="6" idx="2"/>
            <a:endCxn id="16" idx="0"/>
          </p:cNvCxnSpPr>
          <p:nvPr/>
        </p:nvCxnSpPr>
        <p:spPr>
          <a:xfrm flipH="1">
            <a:off x="6065912" y="1020798"/>
            <a:ext cx="666328" cy="75201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30" idx="2"/>
            <a:endCxn id="42" idx="0"/>
          </p:cNvCxnSpPr>
          <p:nvPr/>
        </p:nvCxnSpPr>
        <p:spPr>
          <a:xfrm>
            <a:off x="2483768" y="1020798"/>
            <a:ext cx="1277888" cy="31997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60032" y="1772817"/>
            <a:ext cx="2411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Rîșcani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Moscova;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Kiev;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Renașterii naționale;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Grigore Vieru;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Petricani;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Bogdan Voievod;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Alecu Russo.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20272" y="1700810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Ciocana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Alecu Russo;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Ion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Dumeniuc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Mircea cel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Bătrîn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Igor Vieru;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51520" y="620688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Salubrizarea mecanizată a străzilor</a:t>
            </a:r>
          </a:p>
        </p:txBody>
      </p:sp>
      <p:cxnSp>
        <p:nvCxnSpPr>
          <p:cNvPr id="34" name="Прямая со стрелкой 33"/>
          <p:cNvCxnSpPr>
            <a:stCxn id="30" idx="2"/>
            <a:endCxn id="40" idx="0"/>
          </p:cNvCxnSpPr>
          <p:nvPr/>
        </p:nvCxnSpPr>
        <p:spPr>
          <a:xfrm flipH="1">
            <a:off x="1439652" y="1020798"/>
            <a:ext cx="1044116" cy="17595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7" idx="0"/>
          </p:cNvCxnSpPr>
          <p:nvPr/>
        </p:nvCxnSpPr>
        <p:spPr>
          <a:xfrm>
            <a:off x="6732240" y="1020799"/>
            <a:ext cx="1440160" cy="68001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07504" y="1196752"/>
            <a:ext cx="2664296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Rîșcani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Gr. Vieru – 7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Renașterii naționale – 9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Kiev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Moscova – 6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Bogdan Voievod – 4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Calea Orheiului – 12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Petricani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Calea Moșilor – 6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Alecu Russo – 3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Socoleni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Studenților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Doina – 6 cure;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Ceucari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– 6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MO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A. Pușkin – 1 cursă;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T. Ciorbă – 1 cursă;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Mitropolit G. B. Bodoni – 1 cursă;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Albișoara – 1 cursă.</a:t>
            </a:r>
          </a:p>
          <a:p>
            <a:r>
              <a:rPr lang="ro-MO" sz="1600" b="1" dirty="0" smtClean="0">
                <a:latin typeface="Times New Roman" pitchFamily="18" charset="0"/>
                <a:cs typeface="Times New Roman" pitchFamily="18" charset="0"/>
              </a:rPr>
              <a:t>     Total – 77 curse.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5776" y="1340770"/>
            <a:ext cx="241176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000" b="1" dirty="0" err="1" smtClean="0">
                <a:latin typeface="Times New Roman" pitchFamily="18" charset="0"/>
                <a:cs typeface="Times New Roman" pitchFamily="18" charset="0"/>
              </a:rPr>
              <a:t>Ciocana</a:t>
            </a:r>
            <a:endParaRPr lang="ro-MO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A. Russo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bd. M. Cel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Bătrîn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G. Latină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P. Zadnipru 4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Ig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. Vieru – 4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I.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Dumeniuc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– 5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N.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Milesu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Spătaru – 8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Uzinelor - 4;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M. Manole – 6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M. Sadoveanu – 9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Voluntarilor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L. </a:t>
            </a:r>
            <a:r>
              <a:rPr lang="ro-MO" sz="1600" dirty="0" err="1" smtClean="0">
                <a:latin typeface="Times New Roman" pitchFamily="18" charset="0"/>
                <a:cs typeface="Times New Roman" pitchFamily="18" charset="0"/>
              </a:rPr>
              <a:t>Bîcului</a:t>
            </a:r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 – 1 cursă;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M. Drăgan – 2 curse;</a:t>
            </a:r>
          </a:p>
          <a:p>
            <a:r>
              <a:rPr lang="ro-MO" sz="1600" dirty="0" smtClean="0">
                <a:latin typeface="Times New Roman" pitchFamily="18" charset="0"/>
                <a:cs typeface="Times New Roman" pitchFamily="18" charset="0"/>
              </a:rPr>
              <a:t>str. V. lui Vodă – 1 cursă;</a:t>
            </a:r>
          </a:p>
          <a:p>
            <a:r>
              <a:rPr lang="ro-MO" sz="1600" b="1" dirty="0" smtClean="0">
                <a:latin typeface="Times New Roman" pitchFamily="18" charset="0"/>
                <a:cs typeface="Times New Roman" pitchFamily="18" charset="0"/>
              </a:rPr>
              <a:t>     Total – 61 curse.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11663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Direcția generală locativ comunală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20688"/>
            <a:ext cx="449999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Centru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1. Au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fost implicaţi cca. 5200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angajaţi din sfera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publică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privată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(agenți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econimici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asociații de profil nonguvernamentale, voluntari,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studenţi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și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el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evi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la lucrările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de amenajare şi salubrizare a teritoriilor,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evacuate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207 rute de gunoi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menajer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fost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efectuate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lucrările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de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salubrizare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şi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lichidare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gunoiştilor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neatotizate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tefan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cel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Mare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Sfânt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M.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Lomonosov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38,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40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Parcul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Valea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Trandafirilor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teritoriul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adiacent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blocului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locativ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din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N.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Testemiţanu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29/2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Ion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Casian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Suruceanu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Parcul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Valea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Morilor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Ciocîrliei-Trifan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Baltă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ş</a:t>
            </a:r>
            <a:r>
              <a:rPr lang="ru-RU" sz="1600" b="1" dirty="0" err="1">
                <a:latin typeface="Times New Roman" pitchFamily="18" charset="0"/>
                <a:cs typeface="Times New Roman" pitchFamily="18" charset="0"/>
              </a:rPr>
              <a:t>os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Hânceşti.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3. Salubrizarea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locurilor de uz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comun: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Grenoble-str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N. </a:t>
            </a:r>
            <a:r>
              <a:rPr lang="ro-RO" sz="1600" b="1" dirty="0" err="1" smtClean="0">
                <a:latin typeface="Times New Roman" pitchFamily="18" charset="0"/>
                <a:cs typeface="Times New Roman" pitchFamily="18" charset="0"/>
              </a:rPr>
              <a:t>Testemițanu-str.Gh.Asachi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salubrizarea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pădure-parc „Calea Basarabiei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”; - - salubrizarea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parc „Valea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Trandafirilor”;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salubrizarea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parc „Valea Morilor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”,</a:t>
            </a:r>
          </a:p>
          <a:p>
            <a:pPr algn="just"/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- deşeurilor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acumulate la albia râului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Bîc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 str. Pietrarilor, str. Ialoveni, şos. Hânceşti, str. Spicului, str.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Tatarbunar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 str. Valea Trandafirilor, str. Hruşcă, str. 31 august 1989, str. Ion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Vasilenco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 sub Pod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Viaduc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 str. N.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Testemiţanu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şi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str.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Vl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Korolenco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4008" y="764704"/>
            <a:ext cx="449999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Botanica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Au fost implicaţi cca. 5530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angajaţi din sfera publică, privată (agenți econimici), asociații de profil nonguvernamentale, voluntari, studenţi și elevi la lucrările de amenajare şi salubrizare a teritoriilor, evacuate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334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rute de gunoi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menajer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, 168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de unităţi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de tehnică;</a:t>
            </a:r>
            <a:endParaRPr lang="ro-RO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2. Pe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întreaga perioadă de desfăşurarea a acţiunilor de amenajare şi salubrizare din sectorul Botanica, s-au format grupuri mobile care au activat în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scopul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menţinerii ordinii sanitare,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conlucrare cu Inspectoratul de Poliţie sectorul Botanica au întocmit 141 procese verbale, în privinţa agenţilor economici şi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proprietarilor de case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particulare care nu au salubrizat teritoriile adiacente, cu aplicare sancţiunilor în sumă de 121500 mii lei.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0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Direcția generală locativ comunală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04664"/>
            <a:ext cx="449999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1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Buiucani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Au fost implicaţi cca.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19481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angajaţi din sfera publică, privată (agenți econimici), asociații de profil nonguvernamentale, voluntari, studenţi și elevi la lucrările de amenajare şi salubrizare a teritoriilor, evacuate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458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rute de gunoi menajer,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255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de unităţi de tehnică;</a:t>
            </a:r>
          </a:p>
          <a:p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2. Au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fost efectuate lucrările de salubrizare şi lichidare a gunoiştilor formate neautorizate pe următoarele adrese: 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it-IT" sz="1600" b="1" dirty="0">
                <a:latin typeface="Times New Roman" pitchFamily="18" charset="0"/>
                <a:cs typeface="Times New Roman" pitchFamily="18" charset="0"/>
              </a:rPr>
              <a:t>Grădina Publică „Ștefan cel </a:t>
            </a:r>
            <a:r>
              <a:rPr lang="it-IT" sz="1600" b="1" dirty="0" smtClean="0">
                <a:latin typeface="Times New Roman" pitchFamily="18" charset="0"/>
                <a:cs typeface="Times New Roman" pitchFamily="18" charset="0"/>
              </a:rPr>
              <a:t>Mare”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/ Scuarul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Europei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parcul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„La Izvor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parcul 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Alunelul”;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parc-pădure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„Butoiaş”;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râuleţul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Durleşti („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Moldexpo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”- strada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Codreanu);</a:t>
            </a:r>
          </a:p>
          <a:p>
            <a:pPr marL="285750" indent="-285750"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Nicolae H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Costin –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V. Lupu, str. L. Deleanu, str. Muşatinilor, şos. Balcani, str. Alba-Iulia, str. I. Pelivan, , str. Doina şi Ion Aldea-Teodorovici, str. E. Coca, str. I. Neculce,  str. Şt. Neaga, Calea </a:t>
            </a:r>
            <a:r>
              <a:rPr lang="ro-RO" sz="1600" b="1" dirty="0" err="1">
                <a:latin typeface="Times New Roman" pitchFamily="18" charset="0"/>
                <a:cs typeface="Times New Roman" pitchFamily="18" charset="0"/>
              </a:rPr>
              <a:t>Ieşilor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Paris , str. Suceava,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O. Ghibu, str. I. Creangă, str. Sucevița, str. Cornului, str. A. Mateevici, str.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Codrilor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404664"/>
            <a:ext cx="478802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16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Rîșcani</a:t>
            </a:r>
            <a:endParaRPr lang="ro-MO" sz="16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 Au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fost implicaţi cca.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3769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angajaţi din sfera publică, privată (agenți econimici), asociații de profil nonguvernamentale, voluntari, studenţi și elevi la lucrările de amenajare şi salubrizare a teritoriilor, evacuate 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rute de gunoi menajer, 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400" b="1" dirty="0">
                <a:latin typeface="Times New Roman" pitchFamily="18" charset="0"/>
                <a:cs typeface="Times New Roman" pitchFamily="18" charset="0"/>
              </a:rPr>
              <a:t>de unităţi de tehnică</a:t>
            </a:r>
            <a:r>
              <a:rPr lang="vi-VN" sz="1400" b="1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2. Au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fost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efectuate lucrări de salubrizare și lichidate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gunoişti şi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micro-gunoişti stihinice pe următoarele adresele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: str. F. Niţă, 2, Calea Moşilor; str. Z. Arbore; str. Sf. Andrei, 33; str. Albişoara, 76/7, 80/3; bd. Gr. Vieru; parcul Union </a:t>
            </a:r>
            <a:r>
              <a:rPr lang="ro-RO" sz="1400" b="1" dirty="0" err="1">
                <a:latin typeface="Times New Roman" pitchFamily="18" charset="0"/>
                <a:cs typeface="Times New Roman" pitchFamily="18" charset="0"/>
              </a:rPr>
              <a:t>Fenosa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; str. </a:t>
            </a:r>
            <a:r>
              <a:rPr lang="ro-RO" sz="1400" b="1" dirty="0" err="1">
                <a:latin typeface="Times New Roman" pitchFamily="18" charset="0"/>
                <a:cs typeface="Times New Roman" pitchFamily="18" charset="0"/>
              </a:rPr>
              <a:t>Ancara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, Constructorilor (la pârău), str. I. Botezătorul; str. Buna Vestire, Pârăul Ţiganca (A. </a:t>
            </a:r>
            <a:r>
              <a:rPr lang="ro-RO" sz="1400" b="1" dirty="0" err="1">
                <a:latin typeface="Times New Roman" pitchFamily="18" charset="0"/>
                <a:cs typeface="Times New Roman" pitchFamily="18" charset="0"/>
              </a:rPr>
              <a:t>Doga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), str. M. Basarab, 7, bd. Renaşterii Naţionale (trotuar tehnic); Calea Orheiului – Doina; str. </a:t>
            </a:r>
            <a:r>
              <a:rPr lang="ro-RO" sz="1400" b="1" dirty="0" err="1">
                <a:latin typeface="Times New Roman" pitchFamily="18" charset="0"/>
                <a:cs typeface="Times New Roman" pitchFamily="18" charset="0"/>
              </a:rPr>
              <a:t>Pajurei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, 15; str. N.  </a:t>
            </a:r>
            <a:r>
              <a:rPr lang="ro-RO" sz="1400" b="1" dirty="0" err="1">
                <a:latin typeface="Times New Roman" pitchFamily="18" charset="0"/>
                <a:cs typeface="Times New Roman" pitchFamily="18" charset="0"/>
              </a:rPr>
              <a:t>Dimo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, 29/3; str. B. Voievod, 4/1; str. A. Puşkin, 43, str. Petricani; str. Poştei, 60, str. Florilor, 2/</a:t>
            </a:r>
            <a:r>
              <a:rPr lang="ro-RO" sz="1400" b="1" dirty="0" err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, str. Acad. S. </a:t>
            </a:r>
            <a:r>
              <a:rPr lang="ro-RO" sz="1400" b="1" dirty="0" err="1">
                <a:latin typeface="Times New Roman" pitchFamily="18" charset="0"/>
                <a:cs typeface="Times New Roman" pitchFamily="18" charset="0"/>
              </a:rPr>
              <a:t>Rădăuţanu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, 1, str. Sf. Andrei, 38, str. A. Lupan (parc), str. M. Roşie, 5, str. Doina (Sf. Lazăr), str. Calea Orheiului (Pădure-parc), etc.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3. Angajații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Preturii sectorului Râşcani, în baza art. 154 din Codul Contravenţional al RM, au fost întocmite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procese – verbale, iar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în comun cu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Inspectoratul de poliţie al </a:t>
            </a:r>
            <a:r>
              <a:rPr lang="ro-RO" sz="1400" b="1" dirty="0" err="1" smtClean="0">
                <a:latin typeface="Times New Roman" pitchFamily="18" charset="0"/>
                <a:cs typeface="Times New Roman" pitchFamily="18" charset="0"/>
              </a:rPr>
              <a:t>sec.Rîşcani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, în baza art. 181 din Codul Contravenţional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 au întocmit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110 procese – verbale,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fiind remise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spre examinare Comisiei administrative din cadrul Preturii.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Conform dispoziției Pretorului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s-au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înmânat 1043 notificări/avize gestionarilor 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imobililor, indiferent de forma de organizare </a:t>
            </a:r>
            <a:r>
              <a:rPr lang="ro-RO" sz="1400" b="1" dirty="0" smtClean="0">
                <a:latin typeface="Times New Roman" pitchFamily="18" charset="0"/>
                <a:cs typeface="Times New Roman" pitchFamily="18" charset="0"/>
              </a:rPr>
              <a:t>juridică</a:t>
            </a:r>
            <a:r>
              <a:rPr lang="ro-RO" sz="14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5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55576" y="404664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sz="2400" b="1" dirty="0" smtClean="0">
                <a:latin typeface="Times New Roman" pitchFamily="18" charset="0"/>
                <a:cs typeface="Times New Roman" pitchFamily="18" charset="0"/>
              </a:rPr>
              <a:t>Direcția generală locativ comunală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0768"/>
            <a:ext cx="835292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MO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Ciocana</a:t>
            </a:r>
            <a:endParaRPr lang="ro-MO" b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Au fost implicaţi cca.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6407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angajaţi din sfera publică, privată (agenți econimici), asociații de profil nonguvernamentale, voluntari, studenţi și elevi la lucrările de amenajare şi salubrizare a teritoriilor, evacuate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342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rute de gunoi menajer,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de unităţi de tehnică;</a:t>
            </a:r>
          </a:p>
          <a:p>
            <a:pPr>
              <a:lnSpc>
                <a:spcPct val="150000"/>
              </a:lnSpc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Au fost efectuate lucrările de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salubrizare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, inclusiv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în cadrul campaniei ”Hai Moldova” </a:t>
            </a:r>
            <a:r>
              <a:rPr lang="vi-VN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>
                <a:latin typeface="Times New Roman" pitchFamily="18" charset="0"/>
                <a:cs typeface="Times New Roman" pitchFamily="18" charset="0"/>
              </a:rPr>
              <a:t>şi lichidare a gunoiştilor formate neautorizate pe următoarele adrese: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în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Parcul-pădure „Râşcani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”;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Nicolae Milescu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Spătaru;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bd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Mircea cel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Bătrân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;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Podul Înalt; 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Ginta Latină; </a:t>
            </a:r>
            <a:endParaRPr lang="ro-RO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str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. Vadul lui </a:t>
            </a: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Vodă.</a:t>
            </a:r>
          </a:p>
          <a:p>
            <a:pPr>
              <a:lnSpc>
                <a:spcPct val="150000"/>
              </a:lnSpc>
            </a:pPr>
            <a:r>
              <a:rPr lang="ro-RO" sz="1600" b="1" dirty="0" smtClean="0">
                <a:latin typeface="Times New Roman" pitchFamily="18" charset="0"/>
                <a:cs typeface="Times New Roman" pitchFamily="18" charset="0"/>
              </a:rPr>
              <a:t>3. Gestionarii </a:t>
            </a:r>
            <a:r>
              <a:rPr lang="ro-RO" sz="1600" b="1" dirty="0">
                <a:latin typeface="Times New Roman" pitchFamily="18" charset="0"/>
                <a:cs typeface="Times New Roman" pitchFamily="18" charset="0"/>
              </a:rPr>
              <a:t>fondului locativ în comun cu locatarii au efectuat lucrări de salubrizare a curţilor blocurilor de locuit, a locurilor de joacă pentru copii, a platformelor de colectare a deşeurilor menajere - 289 persoane.</a:t>
            </a:r>
            <a:endParaRPr lang="ru-RU" sz="1600" b="1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Raportor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Vitalie</a:t>
            </a:r>
            <a: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BUTUCEL</a:t>
            </a:r>
            <a:br>
              <a:rPr lang="en-US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Ș</a:t>
            </a:r>
            <a:r>
              <a:rPr lang="ro-RO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 interimar Direcția generală transport public și căi de comunicație</a:t>
            </a:r>
            <a:endParaRPr lang="ro-RO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/>
          </a:p>
          <a:p>
            <a:endParaRPr lang="ro-RO" dirty="0" smtClean="0"/>
          </a:p>
          <a:p>
            <a:pPr algn="ctr"/>
            <a:r>
              <a:rPr lang="ro-RO" sz="4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 mulțumesc</a:t>
            </a:r>
            <a:endParaRPr lang="ro-RO" sz="4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5316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2041</Words>
  <Application>Microsoft Office PowerPoint</Application>
  <PresentationFormat>On-screen Show (4:3)</PresentationFormat>
  <Paragraphs>211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Raportor – Vitalie BUTUCEL Șef interimar Direcția generală transport public și căi de comunicație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pro_v</dc:creator>
  <cp:lastModifiedBy>Tatiana Lupașco</cp:lastModifiedBy>
  <cp:revision>41</cp:revision>
  <dcterms:created xsi:type="dcterms:W3CDTF">2018-04-22T11:59:57Z</dcterms:created>
  <dcterms:modified xsi:type="dcterms:W3CDTF">2018-04-23T09:59:49Z</dcterms:modified>
</cp:coreProperties>
</file>