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5"/>
  </p:notesMasterIdLst>
  <p:sldIdLst>
    <p:sldId id="256" r:id="rId2"/>
    <p:sldId id="261" r:id="rId3"/>
    <p:sldId id="257" r:id="rId4"/>
    <p:sldId id="258" r:id="rId5"/>
    <p:sldId id="262" r:id="rId6"/>
    <p:sldId id="272" r:id="rId7"/>
    <p:sldId id="263" r:id="rId8"/>
    <p:sldId id="264" r:id="rId9"/>
    <p:sldId id="265" r:id="rId10"/>
    <p:sldId id="266" r:id="rId11"/>
    <p:sldId id="270"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35" autoAdjust="0"/>
  </p:normalViewPr>
  <p:slideViewPr>
    <p:cSldViewPr snapToGrid="0">
      <p:cViewPr varScale="1">
        <p:scale>
          <a:sx n="90" d="100"/>
          <a:sy n="90" d="100"/>
        </p:scale>
        <p:origin x="576" y="78"/>
      </p:cViewPr>
      <p:guideLst/>
    </p:cSldViewPr>
  </p:slideViewPr>
  <p:outlineViewPr>
    <p:cViewPr>
      <p:scale>
        <a:sx n="33" d="100"/>
        <a:sy n="33" d="100"/>
      </p:scale>
      <p:origin x="0" y="-924"/>
    </p:cViewPr>
  </p:outlineViewPr>
  <p:notesTextViewPr>
    <p:cViewPr>
      <p:scale>
        <a:sx n="1" d="1"/>
        <a:sy n="1" d="1"/>
      </p:scale>
      <p:origin x="0" y="0"/>
    </p:cViewPr>
  </p:notesTextViewPr>
  <p:sorterViewPr>
    <p:cViewPr>
      <p:scale>
        <a:sx n="100" d="100"/>
        <a:sy n="100" d="100"/>
      </p:scale>
      <p:origin x="0" y="-2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B9B2C-6D82-4842-B894-F1D5D5059A3A}" type="doc">
      <dgm:prSet loTypeId="urn:microsoft.com/office/officeart/2005/8/layout/radial1" loCatId="cycle" qsTypeId="urn:microsoft.com/office/officeart/2005/8/quickstyle/simple5" qsCatId="simple" csTypeId="urn:microsoft.com/office/officeart/2005/8/colors/accent1_2" csCatId="accent1" phldr="1"/>
      <dgm:spPr/>
      <dgm:t>
        <a:bodyPr/>
        <a:lstStyle/>
        <a:p>
          <a:endParaRPr lang="ru-RU"/>
        </a:p>
      </dgm:t>
    </dgm:pt>
    <dgm:pt modelId="{F1ED2017-5CD0-453F-907F-57DA4F35B0F2}">
      <dgm:prSet phldrT="[Текст]"/>
      <dgm:spPr/>
      <dgm:t>
        <a:bodyPr/>
        <a:lstStyle/>
        <a:p>
          <a:r>
            <a:rPr lang="ro-RO" b="1" dirty="0"/>
            <a:t>Direcţia generală</a:t>
          </a:r>
          <a:endParaRPr lang="ru-RU" dirty="0"/>
        </a:p>
        <a:p>
          <a:r>
            <a:rPr lang="ro-RO" b="1" dirty="0"/>
            <a:t>asistenţă socială</a:t>
          </a:r>
          <a:endParaRPr lang="ru-RU" dirty="0"/>
        </a:p>
      </dgm:t>
    </dgm:pt>
    <dgm:pt modelId="{A72769AE-E3F8-4874-B446-EE9B148DD1BD}" type="parTrans" cxnId="{BC5FDFDF-2892-46EA-9E9F-171519938A6E}">
      <dgm:prSet/>
      <dgm:spPr/>
      <dgm:t>
        <a:bodyPr/>
        <a:lstStyle/>
        <a:p>
          <a:endParaRPr lang="ru-RU"/>
        </a:p>
      </dgm:t>
    </dgm:pt>
    <dgm:pt modelId="{D230E687-B4EA-456A-9DC5-5B8993E002F3}" type="sibTrans" cxnId="{BC5FDFDF-2892-46EA-9E9F-171519938A6E}">
      <dgm:prSet/>
      <dgm:spPr/>
      <dgm:t>
        <a:bodyPr/>
        <a:lstStyle/>
        <a:p>
          <a:endParaRPr lang="ru-RU"/>
        </a:p>
      </dgm:t>
    </dgm:pt>
    <dgm:pt modelId="{BFEE0DA2-67CC-4772-8DD9-5650545A83CA}">
      <dgm:prSet phldrT="[Текст]" custT="1"/>
      <dgm:spPr/>
      <dgm:t>
        <a:bodyPr/>
        <a:lstStyle/>
        <a:p>
          <a:r>
            <a:rPr lang="en-US" sz="1400" dirty="0"/>
            <a:t>Direc</a:t>
          </a:r>
          <a:r>
            <a:rPr lang="ro-RO" sz="1400" dirty="0"/>
            <a:t>ţia asistenţă socială Ciocana</a:t>
          </a:r>
          <a:endParaRPr lang="ru-RU" sz="1400" dirty="0"/>
        </a:p>
      </dgm:t>
    </dgm:pt>
    <dgm:pt modelId="{57D75936-AF49-4D05-AF20-D12E70EE598E}" type="parTrans" cxnId="{F6AF7C00-CE45-470A-BCCC-10F616BACA70}">
      <dgm:prSet/>
      <dgm:spPr/>
      <dgm:t>
        <a:bodyPr/>
        <a:lstStyle/>
        <a:p>
          <a:endParaRPr lang="ru-RU"/>
        </a:p>
      </dgm:t>
    </dgm:pt>
    <dgm:pt modelId="{513D6622-351E-412A-B2A9-6BF9A5588EC7}" type="sibTrans" cxnId="{F6AF7C00-CE45-470A-BCCC-10F616BACA70}">
      <dgm:prSet/>
      <dgm:spPr/>
      <dgm:t>
        <a:bodyPr/>
        <a:lstStyle/>
        <a:p>
          <a:endParaRPr lang="ru-RU"/>
        </a:p>
      </dgm:t>
    </dgm:pt>
    <dgm:pt modelId="{1A1D9ED0-A04F-48F5-95F8-9DE2C255BC3F}">
      <dgm:prSet custT="1"/>
      <dgm:spPr/>
      <dgm:t>
        <a:bodyPr/>
        <a:lstStyle/>
        <a:p>
          <a:r>
            <a:rPr lang="en-US" sz="1400" dirty="0"/>
            <a:t>Direc</a:t>
          </a:r>
          <a:r>
            <a:rPr lang="ro-RO" sz="1400" dirty="0"/>
            <a:t>ţia asistenţă socială Botanica</a:t>
          </a:r>
          <a:endParaRPr lang="ru-RU" sz="1400" dirty="0"/>
        </a:p>
      </dgm:t>
    </dgm:pt>
    <dgm:pt modelId="{76C9E6EB-FEC4-41F2-BCFC-15761F41CB06}" type="parTrans" cxnId="{86C1C3C3-0526-4246-B911-9015F061D531}">
      <dgm:prSet/>
      <dgm:spPr/>
      <dgm:t>
        <a:bodyPr/>
        <a:lstStyle/>
        <a:p>
          <a:endParaRPr lang="ru-RU"/>
        </a:p>
      </dgm:t>
    </dgm:pt>
    <dgm:pt modelId="{28F79D7D-3BCF-411B-9A1E-6FB8804E6A6B}" type="sibTrans" cxnId="{86C1C3C3-0526-4246-B911-9015F061D531}">
      <dgm:prSet/>
      <dgm:spPr/>
      <dgm:t>
        <a:bodyPr/>
        <a:lstStyle/>
        <a:p>
          <a:endParaRPr lang="ru-RU"/>
        </a:p>
      </dgm:t>
    </dgm:pt>
    <dgm:pt modelId="{629C2B15-552E-45E1-BA30-EC757B199396}">
      <dgm:prSet custT="1"/>
      <dgm:spPr/>
      <dgm:t>
        <a:bodyPr/>
        <a:lstStyle/>
        <a:p>
          <a:r>
            <a:rPr lang="en-US" sz="1400" dirty="0"/>
            <a:t>Direc</a:t>
          </a:r>
          <a:r>
            <a:rPr lang="ro-RO" sz="1400" dirty="0"/>
            <a:t>ţia asistenţă socială Buiucani</a:t>
          </a:r>
          <a:endParaRPr lang="ru-RU" sz="1400" dirty="0"/>
        </a:p>
      </dgm:t>
    </dgm:pt>
    <dgm:pt modelId="{AE9AD801-7D7D-4D03-AD2B-086360461DAA}" type="parTrans" cxnId="{4B320E67-1632-4DEC-9246-83370873C75B}">
      <dgm:prSet/>
      <dgm:spPr/>
      <dgm:t>
        <a:bodyPr/>
        <a:lstStyle/>
        <a:p>
          <a:endParaRPr lang="ru-RU"/>
        </a:p>
      </dgm:t>
    </dgm:pt>
    <dgm:pt modelId="{19E6B57E-240B-4649-8191-2AC594200F5D}" type="sibTrans" cxnId="{4B320E67-1632-4DEC-9246-83370873C75B}">
      <dgm:prSet/>
      <dgm:spPr/>
      <dgm:t>
        <a:bodyPr/>
        <a:lstStyle/>
        <a:p>
          <a:endParaRPr lang="ru-RU"/>
        </a:p>
      </dgm:t>
    </dgm:pt>
    <dgm:pt modelId="{87BE08FA-9635-458F-9E93-7A116D700E4B}">
      <dgm:prSet custT="1"/>
      <dgm:spPr/>
      <dgm:t>
        <a:bodyPr/>
        <a:lstStyle/>
        <a:p>
          <a:r>
            <a:rPr lang="en-US" sz="1400" dirty="0"/>
            <a:t>Direc</a:t>
          </a:r>
          <a:r>
            <a:rPr lang="ro-RO" sz="1400" dirty="0"/>
            <a:t>ţia asistenţă socială Centru</a:t>
          </a:r>
          <a:endParaRPr lang="ru-RU" sz="1400" dirty="0"/>
        </a:p>
      </dgm:t>
    </dgm:pt>
    <dgm:pt modelId="{98ED2B69-8C9E-4824-949E-62E32805C701}" type="parTrans" cxnId="{434EC361-5F1E-4BCE-84D5-0AE7E8AC60A4}">
      <dgm:prSet/>
      <dgm:spPr/>
      <dgm:t>
        <a:bodyPr/>
        <a:lstStyle/>
        <a:p>
          <a:endParaRPr lang="ru-RU"/>
        </a:p>
      </dgm:t>
    </dgm:pt>
    <dgm:pt modelId="{B0DA5AE9-1863-49E5-ACBB-73CBF3505E93}" type="sibTrans" cxnId="{434EC361-5F1E-4BCE-84D5-0AE7E8AC60A4}">
      <dgm:prSet/>
      <dgm:spPr/>
      <dgm:t>
        <a:bodyPr/>
        <a:lstStyle/>
        <a:p>
          <a:endParaRPr lang="ru-RU"/>
        </a:p>
      </dgm:t>
    </dgm:pt>
    <dgm:pt modelId="{16B306FB-B5E7-4CDF-BDF1-D65A813B3865}">
      <dgm:prSet custT="1"/>
      <dgm:spPr/>
      <dgm:t>
        <a:bodyPr/>
        <a:lstStyle/>
        <a:p>
          <a:r>
            <a:rPr lang="en-US" sz="1400" dirty="0"/>
            <a:t>Direc</a:t>
          </a:r>
          <a:r>
            <a:rPr lang="ro-RO" sz="1400" dirty="0"/>
            <a:t>ţia asistenţă socială Rîşcani</a:t>
          </a:r>
          <a:endParaRPr lang="ru-RU" sz="1400" dirty="0"/>
        </a:p>
      </dgm:t>
    </dgm:pt>
    <dgm:pt modelId="{702F28F9-43B0-47A4-9D6D-1984E185807B}" type="parTrans" cxnId="{8DA7FBC8-EF9A-4338-A8B2-3E2DD0DB31BE}">
      <dgm:prSet/>
      <dgm:spPr/>
      <dgm:t>
        <a:bodyPr/>
        <a:lstStyle/>
        <a:p>
          <a:endParaRPr lang="ru-RU"/>
        </a:p>
      </dgm:t>
    </dgm:pt>
    <dgm:pt modelId="{07435A3C-CF01-4F31-95DA-21422F0FFC5B}" type="sibTrans" cxnId="{8DA7FBC8-EF9A-4338-A8B2-3E2DD0DB31BE}">
      <dgm:prSet/>
      <dgm:spPr/>
      <dgm:t>
        <a:bodyPr/>
        <a:lstStyle/>
        <a:p>
          <a:endParaRPr lang="ru-RU"/>
        </a:p>
      </dgm:t>
    </dgm:pt>
    <dgm:pt modelId="{5D461929-9DBA-40E1-8E9A-0F735BF0A396}">
      <dgm:prSet phldrT="[Текст]"/>
      <dgm:spPr/>
      <dgm:t>
        <a:bodyPr/>
        <a:lstStyle/>
        <a:p>
          <a:endParaRPr lang="ru-RU" dirty="0"/>
        </a:p>
      </dgm:t>
    </dgm:pt>
    <dgm:pt modelId="{7116A4EF-8111-42AC-BF7A-3CAE082942E3}" type="parTrans" cxnId="{3FE05F5F-F0B6-4F3B-B8DE-1D0EF1328AF0}">
      <dgm:prSet/>
      <dgm:spPr/>
      <dgm:t>
        <a:bodyPr/>
        <a:lstStyle/>
        <a:p>
          <a:endParaRPr lang="ru-RU"/>
        </a:p>
      </dgm:t>
    </dgm:pt>
    <dgm:pt modelId="{E47CBB38-89DB-4998-8A92-3F2041F60181}" type="sibTrans" cxnId="{3FE05F5F-F0B6-4F3B-B8DE-1D0EF1328AF0}">
      <dgm:prSet/>
      <dgm:spPr/>
      <dgm:t>
        <a:bodyPr/>
        <a:lstStyle/>
        <a:p>
          <a:endParaRPr lang="ru-RU"/>
        </a:p>
      </dgm:t>
    </dgm:pt>
    <dgm:pt modelId="{83198E93-0C52-437A-99BB-0F8C9F79C96B}">
      <dgm:prSet phldrT="[Текст]"/>
      <dgm:spPr/>
      <dgm:t>
        <a:bodyPr/>
        <a:lstStyle/>
        <a:p>
          <a:endParaRPr lang="ru-RU" dirty="0"/>
        </a:p>
      </dgm:t>
    </dgm:pt>
    <dgm:pt modelId="{9CD26994-ED32-4532-9C34-6B1701AFA5F9}" type="parTrans" cxnId="{67892BFB-422F-4B54-B8F4-F6A7F9B882FB}">
      <dgm:prSet/>
      <dgm:spPr/>
      <dgm:t>
        <a:bodyPr/>
        <a:lstStyle/>
        <a:p>
          <a:endParaRPr lang="ru-RU"/>
        </a:p>
      </dgm:t>
    </dgm:pt>
    <dgm:pt modelId="{76800BA6-B423-4B10-B62A-8BE6927F6CF7}" type="sibTrans" cxnId="{67892BFB-422F-4B54-B8F4-F6A7F9B882FB}">
      <dgm:prSet/>
      <dgm:spPr/>
      <dgm:t>
        <a:bodyPr/>
        <a:lstStyle/>
        <a:p>
          <a:endParaRPr lang="ru-RU"/>
        </a:p>
      </dgm:t>
    </dgm:pt>
    <dgm:pt modelId="{E393C65D-921C-4B04-91A0-1754E71980EC}">
      <dgm:prSet/>
      <dgm:spPr/>
      <dgm:t>
        <a:bodyPr/>
        <a:lstStyle/>
        <a:p>
          <a:endParaRPr lang="ru-RU"/>
        </a:p>
      </dgm:t>
    </dgm:pt>
    <dgm:pt modelId="{9F2D0F16-BF64-47D0-97C7-9AA9FE95C887}" type="parTrans" cxnId="{F09CC19A-1ED1-4712-93ED-41D97B92EFC8}">
      <dgm:prSet/>
      <dgm:spPr/>
      <dgm:t>
        <a:bodyPr/>
        <a:lstStyle/>
        <a:p>
          <a:endParaRPr lang="ru-RU"/>
        </a:p>
      </dgm:t>
    </dgm:pt>
    <dgm:pt modelId="{106A0B00-A873-4C1D-B846-C90C78EE4C9F}" type="sibTrans" cxnId="{F09CC19A-1ED1-4712-93ED-41D97B92EFC8}">
      <dgm:prSet/>
      <dgm:spPr/>
      <dgm:t>
        <a:bodyPr/>
        <a:lstStyle/>
        <a:p>
          <a:endParaRPr lang="ru-RU"/>
        </a:p>
      </dgm:t>
    </dgm:pt>
    <dgm:pt modelId="{52F56343-2524-41F3-9527-F2621956D919}" type="pres">
      <dgm:prSet presAssocID="{5AEB9B2C-6D82-4842-B894-F1D5D5059A3A}" presName="cycle" presStyleCnt="0">
        <dgm:presLayoutVars>
          <dgm:chMax val="1"/>
          <dgm:dir/>
          <dgm:animLvl val="ctr"/>
          <dgm:resizeHandles val="exact"/>
        </dgm:presLayoutVars>
      </dgm:prSet>
      <dgm:spPr/>
    </dgm:pt>
    <dgm:pt modelId="{C1DBD856-A82E-4555-90E8-B9E1FCFB32E4}" type="pres">
      <dgm:prSet presAssocID="{F1ED2017-5CD0-453F-907F-57DA4F35B0F2}" presName="centerShape" presStyleLbl="node0" presStyleIdx="0" presStyleCnt="1" custScaleX="125755"/>
      <dgm:spPr/>
    </dgm:pt>
    <dgm:pt modelId="{6271F1BA-74B0-47B0-B748-795B765B90A9}" type="pres">
      <dgm:prSet presAssocID="{702F28F9-43B0-47A4-9D6D-1984E185807B}" presName="Name9" presStyleLbl="parChTrans1D2" presStyleIdx="0" presStyleCnt="5"/>
      <dgm:spPr/>
    </dgm:pt>
    <dgm:pt modelId="{5B989EE5-5149-4497-B424-20E2DBD524EF}" type="pres">
      <dgm:prSet presAssocID="{702F28F9-43B0-47A4-9D6D-1984E185807B}" presName="connTx" presStyleLbl="parChTrans1D2" presStyleIdx="0" presStyleCnt="5"/>
      <dgm:spPr/>
    </dgm:pt>
    <dgm:pt modelId="{55217408-E38D-40AE-8B92-79FBDC90DB4F}" type="pres">
      <dgm:prSet presAssocID="{16B306FB-B5E7-4CDF-BDF1-D65A813B3865}" presName="node" presStyleLbl="node1" presStyleIdx="0" presStyleCnt="5" custScaleX="120257" custScaleY="108693" custRadScaleRad="93254" custRadScaleInc="9038">
        <dgm:presLayoutVars>
          <dgm:bulletEnabled val="1"/>
        </dgm:presLayoutVars>
      </dgm:prSet>
      <dgm:spPr/>
    </dgm:pt>
    <dgm:pt modelId="{57E1F462-B37F-4DDA-A107-7EF2625AA4AF}" type="pres">
      <dgm:prSet presAssocID="{98ED2B69-8C9E-4824-949E-62E32805C701}" presName="Name9" presStyleLbl="parChTrans1D2" presStyleIdx="1" presStyleCnt="5"/>
      <dgm:spPr/>
    </dgm:pt>
    <dgm:pt modelId="{2CF3F45A-0894-4C9C-87EF-62DC5A18709D}" type="pres">
      <dgm:prSet presAssocID="{98ED2B69-8C9E-4824-949E-62E32805C701}" presName="connTx" presStyleLbl="parChTrans1D2" presStyleIdx="1" presStyleCnt="5"/>
      <dgm:spPr/>
    </dgm:pt>
    <dgm:pt modelId="{4BCB8BCC-37D2-4A9E-818E-22B13530DE26}" type="pres">
      <dgm:prSet presAssocID="{87BE08FA-9635-458F-9E93-7A116D700E4B}" presName="node" presStyleLbl="node1" presStyleIdx="1" presStyleCnt="5" custScaleX="132657" custScaleY="123683" custRadScaleRad="123132" custRadScaleInc="11942">
        <dgm:presLayoutVars>
          <dgm:bulletEnabled val="1"/>
        </dgm:presLayoutVars>
      </dgm:prSet>
      <dgm:spPr/>
    </dgm:pt>
    <dgm:pt modelId="{85BCEFA3-E500-4E9E-91FF-6AB7EDA464BA}" type="pres">
      <dgm:prSet presAssocID="{AE9AD801-7D7D-4D03-AD2B-086360461DAA}" presName="Name9" presStyleLbl="parChTrans1D2" presStyleIdx="2" presStyleCnt="5"/>
      <dgm:spPr/>
    </dgm:pt>
    <dgm:pt modelId="{81092AFD-89E0-4CB1-9D45-2BF71AD79D75}" type="pres">
      <dgm:prSet presAssocID="{AE9AD801-7D7D-4D03-AD2B-086360461DAA}" presName="connTx" presStyleLbl="parChTrans1D2" presStyleIdx="2" presStyleCnt="5"/>
      <dgm:spPr/>
    </dgm:pt>
    <dgm:pt modelId="{5B6FC131-C292-485B-9059-224E946424AF}" type="pres">
      <dgm:prSet presAssocID="{629C2B15-552E-45E1-BA30-EC757B199396}" presName="node" presStyleLbl="node1" presStyleIdx="2" presStyleCnt="5" custScaleX="130629" custScaleY="120249" custRadScaleRad="110884" custRadScaleInc="-32430">
        <dgm:presLayoutVars>
          <dgm:bulletEnabled val="1"/>
        </dgm:presLayoutVars>
      </dgm:prSet>
      <dgm:spPr/>
    </dgm:pt>
    <dgm:pt modelId="{774B441D-F3FF-4F18-855A-D2F7AB19B742}" type="pres">
      <dgm:prSet presAssocID="{57D75936-AF49-4D05-AF20-D12E70EE598E}" presName="Name9" presStyleLbl="parChTrans1D2" presStyleIdx="3" presStyleCnt="5"/>
      <dgm:spPr/>
    </dgm:pt>
    <dgm:pt modelId="{A9D92A20-8B12-4F3F-89C2-1C973248395A}" type="pres">
      <dgm:prSet presAssocID="{57D75936-AF49-4D05-AF20-D12E70EE598E}" presName="connTx" presStyleLbl="parChTrans1D2" presStyleIdx="3" presStyleCnt="5"/>
      <dgm:spPr/>
    </dgm:pt>
    <dgm:pt modelId="{6B9B6283-3BDF-425E-880B-430BF611EAF0}" type="pres">
      <dgm:prSet presAssocID="{BFEE0DA2-67CC-4772-8DD9-5650545A83CA}" presName="node" presStyleLbl="node1" presStyleIdx="3" presStyleCnt="5" custScaleX="139269" custScaleY="125908" custRadScaleRad="103257" custRadScaleInc="26137">
        <dgm:presLayoutVars>
          <dgm:bulletEnabled val="1"/>
        </dgm:presLayoutVars>
      </dgm:prSet>
      <dgm:spPr/>
    </dgm:pt>
    <dgm:pt modelId="{CF356B89-207B-4881-A1CE-0D132B039023}" type="pres">
      <dgm:prSet presAssocID="{76C9E6EB-FEC4-41F2-BCFC-15761F41CB06}" presName="Name9" presStyleLbl="parChTrans1D2" presStyleIdx="4" presStyleCnt="5"/>
      <dgm:spPr/>
    </dgm:pt>
    <dgm:pt modelId="{C5112B47-C0A2-4798-AB5B-6C881FE24A46}" type="pres">
      <dgm:prSet presAssocID="{76C9E6EB-FEC4-41F2-BCFC-15761F41CB06}" presName="connTx" presStyleLbl="parChTrans1D2" presStyleIdx="4" presStyleCnt="5"/>
      <dgm:spPr/>
    </dgm:pt>
    <dgm:pt modelId="{E7369812-EFB3-4356-A032-449D6CBBD7A9}" type="pres">
      <dgm:prSet presAssocID="{1A1D9ED0-A04F-48F5-95F8-9DE2C255BC3F}" presName="node" presStyleLbl="node1" presStyleIdx="4" presStyleCnt="5" custScaleX="124493" custScaleY="113170" custRadScaleRad="110952" custRadScaleInc="6301">
        <dgm:presLayoutVars>
          <dgm:bulletEnabled val="1"/>
        </dgm:presLayoutVars>
      </dgm:prSet>
      <dgm:spPr/>
    </dgm:pt>
  </dgm:ptLst>
  <dgm:cxnLst>
    <dgm:cxn modelId="{F6AF7C00-CE45-470A-BCCC-10F616BACA70}" srcId="{F1ED2017-5CD0-453F-907F-57DA4F35B0F2}" destId="{BFEE0DA2-67CC-4772-8DD9-5650545A83CA}" srcOrd="3" destOrd="0" parTransId="{57D75936-AF49-4D05-AF20-D12E70EE598E}" sibTransId="{513D6622-351E-412A-B2A9-6BF9A5588EC7}"/>
    <dgm:cxn modelId="{D8687B1C-EA10-4482-A584-8CAA78B77ED9}" type="presOf" srcId="{57D75936-AF49-4D05-AF20-D12E70EE598E}" destId="{774B441D-F3FF-4F18-855A-D2F7AB19B742}" srcOrd="0" destOrd="0" presId="urn:microsoft.com/office/officeart/2005/8/layout/radial1"/>
    <dgm:cxn modelId="{63A68033-EF33-4281-B296-343FF02AE8B9}" type="presOf" srcId="{629C2B15-552E-45E1-BA30-EC757B199396}" destId="{5B6FC131-C292-485B-9059-224E946424AF}" srcOrd="0" destOrd="0" presId="urn:microsoft.com/office/officeart/2005/8/layout/radial1"/>
    <dgm:cxn modelId="{60636C3C-C5C4-450A-9EC3-236C7833AED1}" type="presOf" srcId="{AE9AD801-7D7D-4D03-AD2B-086360461DAA}" destId="{85BCEFA3-E500-4E9E-91FF-6AB7EDA464BA}" srcOrd="0" destOrd="0" presId="urn:microsoft.com/office/officeart/2005/8/layout/radial1"/>
    <dgm:cxn modelId="{452B6140-A027-4DF3-837F-58F49CE08B6C}" type="presOf" srcId="{AE9AD801-7D7D-4D03-AD2B-086360461DAA}" destId="{81092AFD-89E0-4CB1-9D45-2BF71AD79D75}" srcOrd="1" destOrd="0" presId="urn:microsoft.com/office/officeart/2005/8/layout/radial1"/>
    <dgm:cxn modelId="{3FE05F5F-F0B6-4F3B-B8DE-1D0EF1328AF0}" srcId="{5AEB9B2C-6D82-4842-B894-F1D5D5059A3A}" destId="{5D461929-9DBA-40E1-8E9A-0F735BF0A396}" srcOrd="1" destOrd="0" parTransId="{7116A4EF-8111-42AC-BF7A-3CAE082942E3}" sibTransId="{E47CBB38-89DB-4998-8A92-3F2041F60181}"/>
    <dgm:cxn modelId="{434EC361-5F1E-4BCE-84D5-0AE7E8AC60A4}" srcId="{F1ED2017-5CD0-453F-907F-57DA4F35B0F2}" destId="{87BE08FA-9635-458F-9E93-7A116D700E4B}" srcOrd="1" destOrd="0" parTransId="{98ED2B69-8C9E-4824-949E-62E32805C701}" sibTransId="{B0DA5AE9-1863-49E5-ACBB-73CBF3505E93}"/>
    <dgm:cxn modelId="{4B320E67-1632-4DEC-9246-83370873C75B}" srcId="{F1ED2017-5CD0-453F-907F-57DA4F35B0F2}" destId="{629C2B15-552E-45E1-BA30-EC757B199396}" srcOrd="2" destOrd="0" parTransId="{AE9AD801-7D7D-4D03-AD2B-086360461DAA}" sibTransId="{19E6B57E-240B-4649-8191-2AC594200F5D}"/>
    <dgm:cxn modelId="{C145F86B-2B28-4356-A597-9C9B03B64EF4}" type="presOf" srcId="{98ED2B69-8C9E-4824-949E-62E32805C701}" destId="{2CF3F45A-0894-4C9C-87EF-62DC5A18709D}" srcOrd="1" destOrd="0" presId="urn:microsoft.com/office/officeart/2005/8/layout/radial1"/>
    <dgm:cxn modelId="{0CBABA92-F21D-49E3-9EDA-5A180488112A}" type="presOf" srcId="{BFEE0DA2-67CC-4772-8DD9-5650545A83CA}" destId="{6B9B6283-3BDF-425E-880B-430BF611EAF0}" srcOrd="0" destOrd="0" presId="urn:microsoft.com/office/officeart/2005/8/layout/radial1"/>
    <dgm:cxn modelId="{01A3F592-B98C-4ACB-A181-ED5FB45E66CC}" type="presOf" srcId="{57D75936-AF49-4D05-AF20-D12E70EE598E}" destId="{A9D92A20-8B12-4F3F-89C2-1C973248395A}" srcOrd="1" destOrd="0" presId="urn:microsoft.com/office/officeart/2005/8/layout/radial1"/>
    <dgm:cxn modelId="{E012F595-EA23-4BE2-AA92-1ACC13679BD6}" type="presOf" srcId="{16B306FB-B5E7-4CDF-BDF1-D65A813B3865}" destId="{55217408-E38D-40AE-8B92-79FBDC90DB4F}" srcOrd="0" destOrd="0" presId="urn:microsoft.com/office/officeart/2005/8/layout/radial1"/>
    <dgm:cxn modelId="{F09CC19A-1ED1-4712-93ED-41D97B92EFC8}" srcId="{5AEB9B2C-6D82-4842-B894-F1D5D5059A3A}" destId="{E393C65D-921C-4B04-91A0-1754E71980EC}" srcOrd="3" destOrd="0" parTransId="{9F2D0F16-BF64-47D0-97C7-9AA9FE95C887}" sibTransId="{106A0B00-A873-4C1D-B846-C90C78EE4C9F}"/>
    <dgm:cxn modelId="{17310E9C-A76E-4121-A03F-4105923BA6F3}" type="presOf" srcId="{1A1D9ED0-A04F-48F5-95F8-9DE2C255BC3F}" destId="{E7369812-EFB3-4356-A032-449D6CBBD7A9}" srcOrd="0" destOrd="0" presId="urn:microsoft.com/office/officeart/2005/8/layout/radial1"/>
    <dgm:cxn modelId="{BD8972A9-972B-48AB-A73B-352072862C05}" type="presOf" srcId="{F1ED2017-5CD0-453F-907F-57DA4F35B0F2}" destId="{C1DBD856-A82E-4555-90E8-B9E1FCFB32E4}" srcOrd="0" destOrd="0" presId="urn:microsoft.com/office/officeart/2005/8/layout/radial1"/>
    <dgm:cxn modelId="{A4E99FB2-6B11-44AE-A297-62513467779C}" type="presOf" srcId="{76C9E6EB-FEC4-41F2-BCFC-15761F41CB06}" destId="{C5112B47-C0A2-4798-AB5B-6C881FE24A46}" srcOrd="1" destOrd="0" presId="urn:microsoft.com/office/officeart/2005/8/layout/radial1"/>
    <dgm:cxn modelId="{403DFFBB-853D-441B-85F0-770591DC9BFE}" type="presOf" srcId="{87BE08FA-9635-458F-9E93-7A116D700E4B}" destId="{4BCB8BCC-37D2-4A9E-818E-22B13530DE26}" srcOrd="0" destOrd="0" presId="urn:microsoft.com/office/officeart/2005/8/layout/radial1"/>
    <dgm:cxn modelId="{0C70A7C2-219A-4EDA-81C3-CDD2EAE35313}" type="presOf" srcId="{98ED2B69-8C9E-4824-949E-62E32805C701}" destId="{57E1F462-B37F-4DDA-A107-7EF2625AA4AF}" srcOrd="0" destOrd="0" presId="urn:microsoft.com/office/officeart/2005/8/layout/radial1"/>
    <dgm:cxn modelId="{86C1C3C3-0526-4246-B911-9015F061D531}" srcId="{F1ED2017-5CD0-453F-907F-57DA4F35B0F2}" destId="{1A1D9ED0-A04F-48F5-95F8-9DE2C255BC3F}" srcOrd="4" destOrd="0" parTransId="{76C9E6EB-FEC4-41F2-BCFC-15761F41CB06}" sibTransId="{28F79D7D-3BCF-411B-9A1E-6FB8804E6A6B}"/>
    <dgm:cxn modelId="{8DA7FBC8-EF9A-4338-A8B2-3E2DD0DB31BE}" srcId="{F1ED2017-5CD0-453F-907F-57DA4F35B0F2}" destId="{16B306FB-B5E7-4CDF-BDF1-D65A813B3865}" srcOrd="0" destOrd="0" parTransId="{702F28F9-43B0-47A4-9D6D-1984E185807B}" sibTransId="{07435A3C-CF01-4F31-95DA-21422F0FFC5B}"/>
    <dgm:cxn modelId="{6F764BD5-1464-4DBD-B55F-A9B29C31636B}" type="presOf" srcId="{76C9E6EB-FEC4-41F2-BCFC-15761F41CB06}" destId="{CF356B89-207B-4881-A1CE-0D132B039023}" srcOrd="0" destOrd="0" presId="urn:microsoft.com/office/officeart/2005/8/layout/radial1"/>
    <dgm:cxn modelId="{CC05EEDE-9E18-437F-92C0-23C647AF6EAF}" type="presOf" srcId="{702F28F9-43B0-47A4-9D6D-1984E185807B}" destId="{5B989EE5-5149-4497-B424-20E2DBD524EF}" srcOrd="1" destOrd="0" presId="urn:microsoft.com/office/officeart/2005/8/layout/radial1"/>
    <dgm:cxn modelId="{BC5FDFDF-2892-46EA-9E9F-171519938A6E}" srcId="{5AEB9B2C-6D82-4842-B894-F1D5D5059A3A}" destId="{F1ED2017-5CD0-453F-907F-57DA4F35B0F2}" srcOrd="0" destOrd="0" parTransId="{A72769AE-E3F8-4874-B446-EE9B148DD1BD}" sibTransId="{D230E687-B4EA-456A-9DC5-5B8993E002F3}"/>
    <dgm:cxn modelId="{6D791CE4-245A-4830-BA84-C0098039D249}" type="presOf" srcId="{702F28F9-43B0-47A4-9D6D-1984E185807B}" destId="{6271F1BA-74B0-47B0-B748-795B765B90A9}" srcOrd="0" destOrd="0" presId="urn:microsoft.com/office/officeart/2005/8/layout/radial1"/>
    <dgm:cxn modelId="{E926D1EB-A4D5-4544-ACC1-368BAEF38CC0}" type="presOf" srcId="{5AEB9B2C-6D82-4842-B894-F1D5D5059A3A}" destId="{52F56343-2524-41F3-9527-F2621956D919}" srcOrd="0" destOrd="0" presId="urn:microsoft.com/office/officeart/2005/8/layout/radial1"/>
    <dgm:cxn modelId="{67892BFB-422F-4B54-B8F4-F6A7F9B882FB}" srcId="{5AEB9B2C-6D82-4842-B894-F1D5D5059A3A}" destId="{83198E93-0C52-437A-99BB-0F8C9F79C96B}" srcOrd="2" destOrd="0" parTransId="{9CD26994-ED32-4532-9C34-6B1701AFA5F9}" sibTransId="{76800BA6-B423-4B10-B62A-8BE6927F6CF7}"/>
    <dgm:cxn modelId="{D01900B1-4000-4111-85CC-B6F30B921FDF}" type="presParOf" srcId="{52F56343-2524-41F3-9527-F2621956D919}" destId="{C1DBD856-A82E-4555-90E8-B9E1FCFB32E4}" srcOrd="0" destOrd="0" presId="urn:microsoft.com/office/officeart/2005/8/layout/radial1"/>
    <dgm:cxn modelId="{1D76C11F-8442-44E3-98A0-9BCC26A57A79}" type="presParOf" srcId="{52F56343-2524-41F3-9527-F2621956D919}" destId="{6271F1BA-74B0-47B0-B748-795B765B90A9}" srcOrd="1" destOrd="0" presId="urn:microsoft.com/office/officeart/2005/8/layout/radial1"/>
    <dgm:cxn modelId="{AE8AD309-6475-4003-8BC8-06F8EDB34519}" type="presParOf" srcId="{6271F1BA-74B0-47B0-B748-795B765B90A9}" destId="{5B989EE5-5149-4497-B424-20E2DBD524EF}" srcOrd="0" destOrd="0" presId="urn:microsoft.com/office/officeart/2005/8/layout/radial1"/>
    <dgm:cxn modelId="{DB466901-BC44-4905-84EA-5C0EDFD8464E}" type="presParOf" srcId="{52F56343-2524-41F3-9527-F2621956D919}" destId="{55217408-E38D-40AE-8B92-79FBDC90DB4F}" srcOrd="2" destOrd="0" presId="urn:microsoft.com/office/officeart/2005/8/layout/radial1"/>
    <dgm:cxn modelId="{B114D5A3-AB55-463C-9A3A-330FC67DB350}" type="presParOf" srcId="{52F56343-2524-41F3-9527-F2621956D919}" destId="{57E1F462-B37F-4DDA-A107-7EF2625AA4AF}" srcOrd="3" destOrd="0" presId="urn:microsoft.com/office/officeart/2005/8/layout/radial1"/>
    <dgm:cxn modelId="{F95544F1-E36D-4AF9-A4C3-B0DFD07AFC44}" type="presParOf" srcId="{57E1F462-B37F-4DDA-A107-7EF2625AA4AF}" destId="{2CF3F45A-0894-4C9C-87EF-62DC5A18709D}" srcOrd="0" destOrd="0" presId="urn:microsoft.com/office/officeart/2005/8/layout/radial1"/>
    <dgm:cxn modelId="{D05AF775-D63A-49F5-BB88-EB9638660CFC}" type="presParOf" srcId="{52F56343-2524-41F3-9527-F2621956D919}" destId="{4BCB8BCC-37D2-4A9E-818E-22B13530DE26}" srcOrd="4" destOrd="0" presId="urn:microsoft.com/office/officeart/2005/8/layout/radial1"/>
    <dgm:cxn modelId="{D84EC425-2695-4875-A27F-B9CF422ED724}" type="presParOf" srcId="{52F56343-2524-41F3-9527-F2621956D919}" destId="{85BCEFA3-E500-4E9E-91FF-6AB7EDA464BA}" srcOrd="5" destOrd="0" presId="urn:microsoft.com/office/officeart/2005/8/layout/radial1"/>
    <dgm:cxn modelId="{6A09BFAA-BCAD-4FA4-9A28-552F3CCC9DB0}" type="presParOf" srcId="{85BCEFA3-E500-4E9E-91FF-6AB7EDA464BA}" destId="{81092AFD-89E0-4CB1-9D45-2BF71AD79D75}" srcOrd="0" destOrd="0" presId="urn:microsoft.com/office/officeart/2005/8/layout/radial1"/>
    <dgm:cxn modelId="{B0E92D75-103C-4F42-BE2F-1B7D829BAC87}" type="presParOf" srcId="{52F56343-2524-41F3-9527-F2621956D919}" destId="{5B6FC131-C292-485B-9059-224E946424AF}" srcOrd="6" destOrd="0" presId="urn:microsoft.com/office/officeart/2005/8/layout/radial1"/>
    <dgm:cxn modelId="{3EA94EE1-B2F5-41A7-91F6-BFE3551F0F06}" type="presParOf" srcId="{52F56343-2524-41F3-9527-F2621956D919}" destId="{774B441D-F3FF-4F18-855A-D2F7AB19B742}" srcOrd="7" destOrd="0" presId="urn:microsoft.com/office/officeart/2005/8/layout/radial1"/>
    <dgm:cxn modelId="{A355C08E-9CF6-4057-9F2C-05E3897DA771}" type="presParOf" srcId="{774B441D-F3FF-4F18-855A-D2F7AB19B742}" destId="{A9D92A20-8B12-4F3F-89C2-1C973248395A}" srcOrd="0" destOrd="0" presId="urn:microsoft.com/office/officeart/2005/8/layout/radial1"/>
    <dgm:cxn modelId="{DAF92BF5-E0F3-4574-82E2-FD1974301DB4}" type="presParOf" srcId="{52F56343-2524-41F3-9527-F2621956D919}" destId="{6B9B6283-3BDF-425E-880B-430BF611EAF0}" srcOrd="8" destOrd="0" presId="urn:microsoft.com/office/officeart/2005/8/layout/radial1"/>
    <dgm:cxn modelId="{3388A65A-43DF-476C-AC5D-11DD3CA5FA05}" type="presParOf" srcId="{52F56343-2524-41F3-9527-F2621956D919}" destId="{CF356B89-207B-4881-A1CE-0D132B039023}" srcOrd="9" destOrd="0" presId="urn:microsoft.com/office/officeart/2005/8/layout/radial1"/>
    <dgm:cxn modelId="{45362486-6D9E-4297-84E9-47FD5949DBAE}" type="presParOf" srcId="{CF356B89-207B-4881-A1CE-0D132B039023}" destId="{C5112B47-C0A2-4798-AB5B-6C881FE24A46}" srcOrd="0" destOrd="0" presId="urn:microsoft.com/office/officeart/2005/8/layout/radial1"/>
    <dgm:cxn modelId="{B3703885-27C6-4521-9905-7CBBD5D8FC7F}" type="presParOf" srcId="{52F56343-2524-41F3-9527-F2621956D919}" destId="{E7369812-EFB3-4356-A032-449D6CBBD7A9}"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BD856-A82E-4555-90E8-B9E1FCFB32E4}">
      <dsp:nvSpPr>
        <dsp:cNvPr id="0" name=""/>
        <dsp:cNvSpPr/>
      </dsp:nvSpPr>
      <dsp:spPr>
        <a:xfrm>
          <a:off x="3030311" y="2125848"/>
          <a:ext cx="2100785" cy="1670538"/>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RO" sz="1800" b="1" kern="1200" dirty="0"/>
            <a:t>Direcţia generală</a:t>
          </a:r>
          <a:endParaRPr lang="ru-RU" sz="1800" kern="1200" dirty="0"/>
        </a:p>
        <a:p>
          <a:pPr marL="0" lvl="0" indent="0" algn="ctr" defTabSz="800100">
            <a:lnSpc>
              <a:spcPct val="90000"/>
            </a:lnSpc>
            <a:spcBef>
              <a:spcPct val="0"/>
            </a:spcBef>
            <a:spcAft>
              <a:spcPct val="35000"/>
            </a:spcAft>
            <a:buNone/>
          </a:pPr>
          <a:r>
            <a:rPr lang="ro-RO" sz="1800" b="1" kern="1200" dirty="0"/>
            <a:t>asistenţă socială</a:t>
          </a:r>
          <a:endParaRPr lang="ru-RU" sz="1800" kern="1200" dirty="0"/>
        </a:p>
      </dsp:txBody>
      <dsp:txXfrm>
        <a:off x="3337964" y="2370493"/>
        <a:ext cx="1485479" cy="1181248"/>
      </dsp:txXfrm>
    </dsp:sp>
    <dsp:sp modelId="{6271F1BA-74B0-47B0-B748-795B765B90A9}">
      <dsp:nvSpPr>
        <dsp:cNvPr id="0" name=""/>
        <dsp:cNvSpPr/>
      </dsp:nvSpPr>
      <dsp:spPr>
        <a:xfrm rot="16395221">
          <a:off x="3993620" y="1966048"/>
          <a:ext cx="285227" cy="36538"/>
        </a:xfrm>
        <a:custGeom>
          <a:avLst/>
          <a:gdLst/>
          <a:ahLst/>
          <a:cxnLst/>
          <a:rect l="0" t="0" r="0" b="0"/>
          <a:pathLst>
            <a:path>
              <a:moveTo>
                <a:pt x="0" y="18269"/>
              </a:moveTo>
              <a:lnTo>
                <a:pt x="285227" y="182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129103" y="1977186"/>
        <a:ext cx="14261" cy="14261"/>
      </dsp:txXfrm>
    </dsp:sp>
    <dsp:sp modelId="{55217408-E38D-40AE-8B92-79FBDC90DB4F}">
      <dsp:nvSpPr>
        <dsp:cNvPr id="0" name=""/>
        <dsp:cNvSpPr/>
      </dsp:nvSpPr>
      <dsp:spPr>
        <a:xfrm>
          <a:off x="3191402" y="27370"/>
          <a:ext cx="2008939" cy="1815758"/>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Direc</a:t>
          </a:r>
          <a:r>
            <a:rPr lang="ro-RO" sz="1400" kern="1200" dirty="0"/>
            <a:t>ţia asistenţă socială Rîşcani</a:t>
          </a:r>
          <a:endParaRPr lang="ru-RU" sz="1400" kern="1200" dirty="0"/>
        </a:p>
      </dsp:txBody>
      <dsp:txXfrm>
        <a:off x="3485604" y="293282"/>
        <a:ext cx="1420535" cy="1283934"/>
      </dsp:txXfrm>
    </dsp:sp>
    <dsp:sp modelId="{57E1F462-B37F-4DDA-A107-7EF2625AA4AF}">
      <dsp:nvSpPr>
        <dsp:cNvPr id="0" name=""/>
        <dsp:cNvSpPr/>
      </dsp:nvSpPr>
      <dsp:spPr>
        <a:xfrm rot="20777947">
          <a:off x="5077247" y="2633810"/>
          <a:ext cx="542193" cy="36538"/>
        </a:xfrm>
        <a:custGeom>
          <a:avLst/>
          <a:gdLst/>
          <a:ahLst/>
          <a:cxnLst/>
          <a:rect l="0" t="0" r="0" b="0"/>
          <a:pathLst>
            <a:path>
              <a:moveTo>
                <a:pt x="0" y="18269"/>
              </a:moveTo>
              <a:lnTo>
                <a:pt x="542193" y="182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334789" y="2638525"/>
        <a:ext cx="27109" cy="27109"/>
      </dsp:txXfrm>
    </dsp:sp>
    <dsp:sp modelId="{4BCB8BCC-37D2-4A9E-818E-22B13530DE26}">
      <dsp:nvSpPr>
        <dsp:cNvPr id="0" name=""/>
        <dsp:cNvSpPr/>
      </dsp:nvSpPr>
      <dsp:spPr>
        <a:xfrm>
          <a:off x="5575686" y="1293440"/>
          <a:ext cx="2216086" cy="206617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Direc</a:t>
          </a:r>
          <a:r>
            <a:rPr lang="ro-RO" sz="1400" kern="1200" dirty="0"/>
            <a:t>ţia asistenţă socială Centru</a:t>
          </a:r>
          <a:endParaRPr lang="ru-RU" sz="1400" kern="1200" dirty="0"/>
        </a:p>
      </dsp:txBody>
      <dsp:txXfrm>
        <a:off x="5900224" y="1596024"/>
        <a:ext cx="1567010" cy="1461004"/>
      </dsp:txXfrm>
    </dsp:sp>
    <dsp:sp modelId="{85BCEFA3-E500-4E9E-91FF-6AB7EDA464BA}">
      <dsp:nvSpPr>
        <dsp:cNvPr id="0" name=""/>
        <dsp:cNvSpPr/>
      </dsp:nvSpPr>
      <dsp:spPr>
        <a:xfrm rot="2539512">
          <a:off x="4715617" y="3716536"/>
          <a:ext cx="429214" cy="36538"/>
        </a:xfrm>
        <a:custGeom>
          <a:avLst/>
          <a:gdLst/>
          <a:ahLst/>
          <a:cxnLst/>
          <a:rect l="0" t="0" r="0" b="0"/>
          <a:pathLst>
            <a:path>
              <a:moveTo>
                <a:pt x="0" y="18269"/>
              </a:moveTo>
              <a:lnTo>
                <a:pt x="429214" y="182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919494" y="3724075"/>
        <a:ext cx="21460" cy="21460"/>
      </dsp:txXfrm>
    </dsp:sp>
    <dsp:sp modelId="{5B6FC131-C292-485B-9059-224E946424AF}">
      <dsp:nvSpPr>
        <dsp:cNvPr id="0" name=""/>
        <dsp:cNvSpPr/>
      </dsp:nvSpPr>
      <dsp:spPr>
        <a:xfrm>
          <a:off x="4773434" y="3581314"/>
          <a:ext cx="2182208" cy="200880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Direc</a:t>
          </a:r>
          <a:r>
            <a:rPr lang="ro-RO" sz="1400" kern="1200" dirty="0"/>
            <a:t>ţia asistenţă socială Buiucani</a:t>
          </a:r>
          <a:endParaRPr lang="ru-RU" sz="1400" kern="1200" dirty="0"/>
        </a:p>
      </dsp:txBody>
      <dsp:txXfrm>
        <a:off x="5093011" y="3875497"/>
        <a:ext cx="1543054" cy="1420440"/>
      </dsp:txXfrm>
    </dsp:sp>
    <dsp:sp modelId="{774B441D-F3FF-4F18-855A-D2F7AB19B742}">
      <dsp:nvSpPr>
        <dsp:cNvPr id="0" name=""/>
        <dsp:cNvSpPr/>
      </dsp:nvSpPr>
      <dsp:spPr>
        <a:xfrm rot="8124559">
          <a:off x="3235722" y="3669035"/>
          <a:ext cx="216689" cy="36538"/>
        </a:xfrm>
        <a:custGeom>
          <a:avLst/>
          <a:gdLst/>
          <a:ahLst/>
          <a:cxnLst/>
          <a:rect l="0" t="0" r="0" b="0"/>
          <a:pathLst>
            <a:path>
              <a:moveTo>
                <a:pt x="0" y="18269"/>
              </a:moveTo>
              <a:lnTo>
                <a:pt x="216689" y="182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rot="10800000">
        <a:off x="3338649" y="3681887"/>
        <a:ext cx="10834" cy="10834"/>
      </dsp:txXfrm>
    </dsp:sp>
    <dsp:sp modelId="{6B9B6283-3BDF-425E-880B-430BF611EAF0}">
      <dsp:nvSpPr>
        <dsp:cNvPr id="0" name=""/>
        <dsp:cNvSpPr/>
      </dsp:nvSpPr>
      <dsp:spPr>
        <a:xfrm>
          <a:off x="1317398" y="3486782"/>
          <a:ext cx="2326542" cy="21033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Direc</a:t>
          </a:r>
          <a:r>
            <a:rPr lang="ro-RO" sz="1400" kern="1200" dirty="0"/>
            <a:t>ţia asistenţă socială Ciocana</a:t>
          </a:r>
          <a:endParaRPr lang="ru-RU" sz="1400" kern="1200" dirty="0"/>
        </a:p>
      </dsp:txBody>
      <dsp:txXfrm>
        <a:off x="1658112" y="3794809"/>
        <a:ext cx="1645114" cy="1487287"/>
      </dsp:txXfrm>
    </dsp:sp>
    <dsp:sp modelId="{CF356B89-207B-4881-A1CE-0D132B039023}">
      <dsp:nvSpPr>
        <dsp:cNvPr id="0" name=""/>
        <dsp:cNvSpPr/>
      </dsp:nvSpPr>
      <dsp:spPr>
        <a:xfrm rot="12016102">
          <a:off x="2767845" y="2526661"/>
          <a:ext cx="371689" cy="36538"/>
        </a:xfrm>
        <a:custGeom>
          <a:avLst/>
          <a:gdLst/>
          <a:ahLst/>
          <a:cxnLst/>
          <a:rect l="0" t="0" r="0" b="0"/>
          <a:pathLst>
            <a:path>
              <a:moveTo>
                <a:pt x="0" y="18269"/>
              </a:moveTo>
              <a:lnTo>
                <a:pt x="371689" y="182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rot="10800000">
        <a:off x="2944397" y="2535638"/>
        <a:ext cx="18584" cy="18584"/>
      </dsp:txXfrm>
    </dsp:sp>
    <dsp:sp modelId="{E7369812-EFB3-4356-A032-449D6CBBD7A9}">
      <dsp:nvSpPr>
        <dsp:cNvPr id="0" name=""/>
        <dsp:cNvSpPr/>
      </dsp:nvSpPr>
      <dsp:spPr>
        <a:xfrm>
          <a:off x="776106" y="1179510"/>
          <a:ext cx="2079703" cy="1890548"/>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Direc</a:t>
          </a:r>
          <a:r>
            <a:rPr lang="ro-RO" sz="1400" kern="1200" dirty="0"/>
            <a:t>ţia asistenţă socială Botanica</a:t>
          </a:r>
          <a:endParaRPr lang="ru-RU" sz="1400" kern="1200" dirty="0"/>
        </a:p>
      </dsp:txBody>
      <dsp:txXfrm>
        <a:off x="1080671" y="1456374"/>
        <a:ext cx="1470573" cy="133682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E5653521-4C25-48F6-89DA-3A569B8AC7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99C7B2B6-9AB5-42EF-A4E3-B4ABC38D800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2A4B7-E1A1-4427-BF93-FE72D7D79D82}" type="datetimeFigureOut">
              <a:rPr lang="ru-RU" smtClean="0"/>
              <a:t>04.12.2017</a:t>
            </a:fld>
            <a:endParaRPr lang="ru-RU"/>
          </a:p>
        </p:txBody>
      </p:sp>
      <p:sp>
        <p:nvSpPr>
          <p:cNvPr id="4" name="Образ слайда 3">
            <a:extLst>
              <a:ext uri="{FF2B5EF4-FFF2-40B4-BE49-F238E27FC236}">
                <a16:creationId xmlns:a16="http://schemas.microsoft.com/office/drawing/2014/main" id="{8E3564BF-E74A-44C2-A0F8-F74EBB2A9CE1}"/>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a:extLst>
              <a:ext uri="{FF2B5EF4-FFF2-40B4-BE49-F238E27FC236}">
                <a16:creationId xmlns:a16="http://schemas.microsoft.com/office/drawing/2014/main" id="{BD5E322F-0FFF-40D2-B3DF-92BD22CCC00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a:extLst>
              <a:ext uri="{FF2B5EF4-FFF2-40B4-BE49-F238E27FC236}">
                <a16:creationId xmlns:a16="http://schemas.microsoft.com/office/drawing/2014/main" id="{BF2D1210-99F2-4375-9423-CC78D4F3AAB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a:extLst>
              <a:ext uri="{FF2B5EF4-FFF2-40B4-BE49-F238E27FC236}">
                <a16:creationId xmlns:a16="http://schemas.microsoft.com/office/drawing/2014/main" id="{1D0EA161-8DB6-4003-BBFF-B60315AB881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2058B-AB0C-4F69-BAA0-D099C20CB7B3}"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1BFD351-1E5F-4D0B-BB2F-FD281ADBF796}" type="slidenum">
              <a:rPr lang="ru-RU" smtClean="0"/>
              <a:t>7</a:t>
            </a:fld>
            <a:endParaRPr lang="ru-RU"/>
          </a:p>
        </p:txBody>
      </p:sp>
    </p:spTree>
    <p:extLst>
      <p:ext uri="{BB962C8B-B14F-4D97-AF65-F5344CB8AC3E}">
        <p14:creationId xmlns:p14="http://schemas.microsoft.com/office/powerpoint/2010/main" val="332019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1BFD351-1E5F-4D0B-BB2F-FD281ADBF796}" type="slidenum">
              <a:rPr lang="ru-RU" smtClean="0"/>
              <a:t>8</a:t>
            </a:fld>
            <a:endParaRPr lang="ru-RU"/>
          </a:p>
        </p:txBody>
      </p:sp>
    </p:spTree>
    <p:extLst>
      <p:ext uri="{BB962C8B-B14F-4D97-AF65-F5344CB8AC3E}">
        <p14:creationId xmlns:p14="http://schemas.microsoft.com/office/powerpoint/2010/main" val="324324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1C2F4C-32D7-4CAF-AE96-A33CE245CD0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250E546-A7C9-464E-A851-2C2B0BCDE5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C03975B-F4A7-4DCF-8D44-C0D41C105106}"/>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7997A82A-4F8F-42D1-A7EF-362A8032FA5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ABC7D9D-A8ED-4E74-9E4C-0C8E8A064AB8}"/>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251366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F7F2F1-84EC-438C-95F3-67C948BA364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325A88-648A-4F67-9BFD-8DC4325DCE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79F6662-0EC8-4033-BBC9-A67836B48D71}"/>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A13CB426-20B7-4708-87A2-9287F3FC924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72E818E-B4AD-46D8-BB98-D921DFA5437A}"/>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419945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C8BBCE0-214C-45F4-87B8-53C335EECF7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865ECCF-1D20-4E86-84B9-6A96FBED2BD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D2A0381-39B7-4FF6-B41E-1426E529EE15}"/>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B6D7BE09-D905-421D-8F4B-0E44D73CF9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67BB5E7-A372-46FA-BB5B-9E19028E8E99}"/>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18027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DA4B49-3FBE-4114-90A1-8AD8A0EEA9F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0823D8F-EDF4-48E4-9D78-4C97E15C00B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B12AA01-732A-4781-9352-C9922651E089}"/>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286F02E2-0C7D-4C56-9E0B-9DB3704AE25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FD388AD-945A-4218-92C9-73C0560CD921}"/>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132633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719C8-C518-438D-ADAA-993A35890AE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6ABB3AB-98FC-46C4-AE7E-F6D81C69EC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65459D9-3910-454C-95FC-86623B6CA8E4}"/>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0A5EDD50-02EB-49B5-A77E-CA31096D98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288AD1-FED0-447E-B423-2286A3002B3F}"/>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312471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B225A8-12BC-41D5-8232-F75F3835A2A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BD2E030-3C20-4A1C-B2DA-AC9AB4F534F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257F597-934D-47AB-B032-F63FA911225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28582B3-454C-4240-8352-A0BC68876A49}"/>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6" name="Нижний колонтитул 5">
            <a:extLst>
              <a:ext uri="{FF2B5EF4-FFF2-40B4-BE49-F238E27FC236}">
                <a16:creationId xmlns:a16="http://schemas.microsoft.com/office/drawing/2014/main" id="{777C5BC5-9BD5-4444-B332-8AF2A9F7658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0461956-3E0B-4DF5-9049-8B842334F697}"/>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272846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107338-69DF-4979-9EA7-DA664EE8304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65F1E40-0BCD-4E59-A9AA-99B91A48F9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47A1FCB-F1C1-4A8C-B1BF-48FFB7E6F4E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77BD3DF-C233-4585-9CE7-B8757910AA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C3D94D1-4080-4170-A935-9E547087CA5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C52CD6E-BCB3-4700-A925-DD5A8ADF51F0}"/>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8" name="Нижний колонтитул 7">
            <a:extLst>
              <a:ext uri="{FF2B5EF4-FFF2-40B4-BE49-F238E27FC236}">
                <a16:creationId xmlns:a16="http://schemas.microsoft.com/office/drawing/2014/main" id="{152B209B-4620-43FE-8AE4-9EA4442F5D5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4ED36198-E134-488D-8527-6FB436596893}"/>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366182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5A2C5C-D5D2-42C6-8EC7-FAD7E613D78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19FC895-202F-4DD3-A3BF-A0E32FC7C2B3}"/>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4" name="Нижний колонтитул 3">
            <a:extLst>
              <a:ext uri="{FF2B5EF4-FFF2-40B4-BE49-F238E27FC236}">
                <a16:creationId xmlns:a16="http://schemas.microsoft.com/office/drawing/2014/main" id="{4496D97B-2872-4E4B-990F-02DD70C1DDE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0A349D5-638A-4F5D-BD43-00E9B3ABD884}"/>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366336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25B1683-3089-48D9-A6EC-3C9D2C055B66}"/>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3" name="Нижний колонтитул 2">
            <a:extLst>
              <a:ext uri="{FF2B5EF4-FFF2-40B4-BE49-F238E27FC236}">
                <a16:creationId xmlns:a16="http://schemas.microsoft.com/office/drawing/2014/main" id="{E544CD14-B544-491D-91DF-B078298CF16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6E9B5C2-2BA7-4ED1-80DE-DD2B03C17637}"/>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132498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A08D0-FAAD-4181-944A-E211122915B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8231F8D-C6B9-46E1-85EE-8D3E02FD7A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F182584-5391-41F1-826F-F2F27B5AA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517A054-6A92-4264-928B-F82CF8E39E8C}"/>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6" name="Нижний колонтитул 5">
            <a:extLst>
              <a:ext uri="{FF2B5EF4-FFF2-40B4-BE49-F238E27FC236}">
                <a16:creationId xmlns:a16="http://schemas.microsoft.com/office/drawing/2014/main" id="{9A835819-42DD-4752-902B-3EDBBF9E98B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8E23906-9172-4016-A529-10B2973B593F}"/>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235447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EA9E0E-9529-4303-BD0F-0E29F26277E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9CEDA67-1044-4E98-82D6-4E79EEC08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0CB2494-35B6-423D-AFC3-6F96ED7A5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595DBC5-D1DF-4E85-AD31-987BFFF06E07}"/>
              </a:ext>
            </a:extLst>
          </p:cNvPr>
          <p:cNvSpPr>
            <a:spLocks noGrp="1"/>
          </p:cNvSpPr>
          <p:nvPr>
            <p:ph type="dt" sz="half" idx="10"/>
          </p:nvPr>
        </p:nvSpPr>
        <p:spPr/>
        <p:txBody>
          <a:bodyPr/>
          <a:lstStyle/>
          <a:p>
            <a:fld id="{8711BE33-8FF9-4993-A170-AF57146DADC3}" type="datetimeFigureOut">
              <a:rPr lang="ru-RU" smtClean="0"/>
              <a:t>04.12.2017</a:t>
            </a:fld>
            <a:endParaRPr lang="ru-RU"/>
          </a:p>
        </p:txBody>
      </p:sp>
      <p:sp>
        <p:nvSpPr>
          <p:cNvPr id="6" name="Нижний колонтитул 5">
            <a:extLst>
              <a:ext uri="{FF2B5EF4-FFF2-40B4-BE49-F238E27FC236}">
                <a16:creationId xmlns:a16="http://schemas.microsoft.com/office/drawing/2014/main" id="{49F61795-E6C9-4673-98E1-B78927D68DB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0AC47D7-02F1-426C-9386-1C740C493B06}"/>
              </a:ext>
            </a:extLst>
          </p:cNvPr>
          <p:cNvSpPr>
            <a:spLocks noGrp="1"/>
          </p:cNvSpPr>
          <p:nvPr>
            <p:ph type="sldNum" sz="quarter" idx="12"/>
          </p:nvPr>
        </p:nvSpPr>
        <p:spPr/>
        <p:txBody>
          <a:bodyPr/>
          <a:lstStyle/>
          <a:p>
            <a:fld id="{CDCD6368-A596-4E49-AAE0-09FDB9A09DE0}" type="slidenum">
              <a:rPr lang="ru-RU" smtClean="0"/>
              <a:t>‹#›</a:t>
            </a:fld>
            <a:endParaRPr lang="ru-RU"/>
          </a:p>
        </p:txBody>
      </p:sp>
    </p:spTree>
    <p:extLst>
      <p:ext uri="{BB962C8B-B14F-4D97-AF65-F5344CB8AC3E}">
        <p14:creationId xmlns:p14="http://schemas.microsoft.com/office/powerpoint/2010/main" val="121714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BE4354-DA84-4608-AB2A-6B91B908C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01F5F2A-0035-4CAA-8F82-5F6CDF6E85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CB68279-CF33-4B7A-B7C7-19F76BDC7C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1BE33-8FF9-4993-A170-AF57146DADC3}" type="datetimeFigureOut">
              <a:rPr lang="ru-RU" smtClean="0"/>
              <a:t>04.12.2017</a:t>
            </a:fld>
            <a:endParaRPr lang="ru-RU"/>
          </a:p>
        </p:txBody>
      </p:sp>
      <p:sp>
        <p:nvSpPr>
          <p:cNvPr id="5" name="Нижний колонтитул 4">
            <a:extLst>
              <a:ext uri="{FF2B5EF4-FFF2-40B4-BE49-F238E27FC236}">
                <a16:creationId xmlns:a16="http://schemas.microsoft.com/office/drawing/2014/main" id="{52F33ED5-A009-43CE-A806-14A60D8FDF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4E3E43A-136B-4BC0-A8D4-5AEABC7A89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6368-A596-4E49-AAE0-09FDB9A09DE0}" type="slidenum">
              <a:rPr lang="ru-RU" smtClean="0"/>
              <a:t>‹#›</a:t>
            </a:fld>
            <a:endParaRPr lang="ru-RU"/>
          </a:p>
        </p:txBody>
      </p:sp>
    </p:spTree>
    <p:extLst>
      <p:ext uri="{BB962C8B-B14F-4D97-AF65-F5344CB8AC3E}">
        <p14:creationId xmlns:p14="http://schemas.microsoft.com/office/powerpoint/2010/main" val="186561174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23997C-9BF8-4097-9FA4-4BAD6EBD5914}"/>
              </a:ext>
            </a:extLst>
          </p:cNvPr>
          <p:cNvSpPr>
            <a:spLocks noChangeArrowheads="1"/>
          </p:cNvSpPr>
          <p:nvPr/>
        </p:nvSpPr>
        <p:spPr bwMode="auto">
          <a:xfrm>
            <a:off x="931833" y="1512115"/>
            <a:ext cx="10616699"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u-RU" sz="4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Planul de acțiuni</a:t>
            </a:r>
            <a:endParaRPr kumimoji="0" lang="ru-RU" altLang="ru-RU" sz="4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u-RU" sz="4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 Direcției generale asistență socială pentru anul 2018</a:t>
            </a:r>
            <a:endParaRPr kumimoji="0" lang="ru-RU" altLang="ru-RU" sz="4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B588AD06-C9DE-469E-BC14-A149776B70A0}"/>
              </a:ext>
            </a:extLst>
          </p:cNvPr>
          <p:cNvSpPr>
            <a:spLocks noChangeArrowheads="1"/>
          </p:cNvSpPr>
          <p:nvPr/>
        </p:nvSpPr>
        <p:spPr bwMode="auto">
          <a:xfrm>
            <a:off x="1146323" y="133802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507335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466E6644-2B9A-4BBC-85E6-0F91FF76F46D}"/>
              </a:ext>
            </a:extLst>
          </p:cNvPr>
          <p:cNvGraphicFramePr>
            <a:graphicFrameLocks noGrp="1"/>
          </p:cNvGraphicFramePr>
          <p:nvPr>
            <p:ph idx="1"/>
            <p:extLst>
              <p:ext uri="{D42A27DB-BD31-4B8C-83A1-F6EECF244321}">
                <p14:modId xmlns:p14="http://schemas.microsoft.com/office/powerpoint/2010/main" val="3681014756"/>
              </p:ext>
            </p:extLst>
          </p:nvPr>
        </p:nvGraphicFramePr>
        <p:xfrm>
          <a:off x="114300" y="114300"/>
          <a:ext cx="11987387" cy="6629401"/>
        </p:xfrm>
        <a:graphic>
          <a:graphicData uri="http://schemas.openxmlformats.org/drawingml/2006/table">
            <a:tbl>
              <a:tblPr firstRow="1" firstCol="1" bandRow="1" bandCol="1">
                <a:tableStyleId>{5C22544A-7EE6-4342-B048-85BDC9FD1C3A}</a:tableStyleId>
              </a:tblPr>
              <a:tblGrid>
                <a:gridCol w="535308">
                  <a:extLst>
                    <a:ext uri="{9D8B030D-6E8A-4147-A177-3AD203B41FA5}">
                      <a16:colId xmlns:a16="http://schemas.microsoft.com/office/drawing/2014/main" val="1920605903"/>
                    </a:ext>
                  </a:extLst>
                </a:gridCol>
                <a:gridCol w="1391495">
                  <a:extLst>
                    <a:ext uri="{9D8B030D-6E8A-4147-A177-3AD203B41FA5}">
                      <a16:colId xmlns:a16="http://schemas.microsoft.com/office/drawing/2014/main" val="2007520058"/>
                    </a:ext>
                  </a:extLst>
                </a:gridCol>
                <a:gridCol w="1003416">
                  <a:extLst>
                    <a:ext uri="{9D8B030D-6E8A-4147-A177-3AD203B41FA5}">
                      <a16:colId xmlns:a16="http://schemas.microsoft.com/office/drawing/2014/main" val="3638946938"/>
                    </a:ext>
                  </a:extLst>
                </a:gridCol>
                <a:gridCol w="1137052">
                  <a:extLst>
                    <a:ext uri="{9D8B030D-6E8A-4147-A177-3AD203B41FA5}">
                      <a16:colId xmlns:a16="http://schemas.microsoft.com/office/drawing/2014/main" val="3993136223"/>
                    </a:ext>
                  </a:extLst>
                </a:gridCol>
                <a:gridCol w="1819590">
                  <a:extLst>
                    <a:ext uri="{9D8B030D-6E8A-4147-A177-3AD203B41FA5}">
                      <a16:colId xmlns:a16="http://schemas.microsoft.com/office/drawing/2014/main" val="1017566953"/>
                    </a:ext>
                  </a:extLst>
                </a:gridCol>
                <a:gridCol w="1926045">
                  <a:extLst>
                    <a:ext uri="{9D8B030D-6E8A-4147-A177-3AD203B41FA5}">
                      <a16:colId xmlns:a16="http://schemas.microsoft.com/office/drawing/2014/main" val="3993031513"/>
                    </a:ext>
                  </a:extLst>
                </a:gridCol>
                <a:gridCol w="1177823">
                  <a:extLst>
                    <a:ext uri="{9D8B030D-6E8A-4147-A177-3AD203B41FA5}">
                      <a16:colId xmlns:a16="http://schemas.microsoft.com/office/drawing/2014/main" val="3734494592"/>
                    </a:ext>
                  </a:extLst>
                </a:gridCol>
                <a:gridCol w="1390739">
                  <a:extLst>
                    <a:ext uri="{9D8B030D-6E8A-4147-A177-3AD203B41FA5}">
                      <a16:colId xmlns:a16="http://schemas.microsoft.com/office/drawing/2014/main" val="1072811417"/>
                    </a:ext>
                  </a:extLst>
                </a:gridCol>
                <a:gridCol w="1605919">
                  <a:extLst>
                    <a:ext uri="{9D8B030D-6E8A-4147-A177-3AD203B41FA5}">
                      <a16:colId xmlns:a16="http://schemas.microsoft.com/office/drawing/2014/main" val="625253112"/>
                    </a:ext>
                  </a:extLst>
                </a:gridCol>
              </a:tblGrid>
              <a:tr h="687461">
                <a:tc>
                  <a:txBody>
                    <a:bodyPr/>
                    <a:lstStyle/>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 Nr.</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crt.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Obiective specifice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Termen de realizare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Responsabil</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Parteneri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Rezultate scontate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Cost total,</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 mii Lei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Surse de finanțare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Indicatori de monitorizare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348187"/>
                  </a:ext>
                </a:extLst>
              </a:tr>
              <a:tr h="507268">
                <a:tc>
                  <a:txBody>
                    <a:bodyPr/>
                    <a:lstStyle/>
                    <a:p>
                      <a:pPr>
                        <a:lnSpc>
                          <a:spcPct val="115000"/>
                        </a:lnSpc>
                        <a:spcAft>
                          <a:spcPts val="0"/>
                        </a:spcAft>
                      </a:pPr>
                      <a:r>
                        <a:rPr lang="ro-RO"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8">
                  <a:txBody>
                    <a:bodyPr/>
                    <a:lstStyle/>
                    <a:p>
                      <a:r>
                        <a:rPr lang="ro-RO" sz="1400" b="1" i="1" u="none" dirty="0">
                          <a:effectLst/>
                          <a:latin typeface="Times New Roman" panose="02020603050405020304" pitchFamily="18" charset="0"/>
                          <a:cs typeface="Times New Roman" panose="02020603050405020304" pitchFamily="18" charset="0"/>
                        </a:rPr>
                        <a:t>Obiectivul nr. 3. </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Asigurarea accesului la serviciile de alimentație cu prânzuri </a:t>
                      </a:r>
                      <a:r>
                        <a:rPr lang="ro-RO" sz="1400" b="1" i="1" u="none"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 </a:t>
                      </a:r>
                      <a:r>
                        <a:rPr lang="ro-MD" sz="1400" b="1" i="1" kern="1200" dirty="0">
                          <a:solidFill>
                            <a:schemeClr val="dk1"/>
                          </a:solidFill>
                          <a:effectLst/>
                          <a:latin typeface="Times New Roman" panose="02020603050405020304" pitchFamily="18" charset="0"/>
                          <a:ea typeface="+mn-ea"/>
                          <a:cs typeface="Times New Roman" panose="02020603050405020304" pitchFamily="18" charset="0"/>
                        </a:rPr>
                        <a:t>mijloacelor de locomoție, protezare</a:t>
                      </a:r>
                      <a:r>
                        <a:rPr lang="ro-MD" sz="1800" b="1" i="1" kern="1200" dirty="0">
                          <a:solidFill>
                            <a:schemeClr val="dk1"/>
                          </a:solidFill>
                          <a:effectLst/>
                          <a:latin typeface="Times New Roman" panose="02020603050405020304" pitchFamily="18" charset="0"/>
                          <a:ea typeface="+mn-ea"/>
                          <a:cs typeface="Times New Roman" panose="02020603050405020304" pitchFamily="18" charset="0"/>
                        </a:rPr>
                        <a:t> </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a persoanelor/familiilor dezavantajate în scopul îmbunătățirii stării de sănătate </a:t>
                      </a:r>
                      <a:r>
                        <a:rPr lang="ro-RO" sz="1400" b="1" i="1" u="none"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 a nivelului de trai a acestora.</a:t>
                      </a:r>
                      <a:endParaRPr lang="ru-RU" sz="1400" b="1" i="1"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273673247"/>
                  </a:ext>
                </a:extLst>
              </a:tr>
              <a:tr h="3036476">
                <a:tc>
                  <a:txBody>
                    <a:bodyPr/>
                    <a:lstStyle/>
                    <a:p>
                      <a:pPr marL="0" lvl="0" indent="0">
                        <a:lnSpc>
                          <a:spcPct val="115000"/>
                        </a:lnSpc>
                        <a:spcAft>
                          <a:spcPts val="0"/>
                        </a:spcAft>
                        <a:buFont typeface="7"/>
                        <a:buNone/>
                      </a:pPr>
                      <a:r>
                        <a:rPr lang="ro-RO" sz="1400" dirty="0">
                          <a:effectLst/>
                          <a:latin typeface="Times New Roman" panose="02020603050405020304" pitchFamily="18" charset="0"/>
                          <a:cs typeface="Times New Roman" panose="02020603050405020304" pitchFamily="18" charset="0"/>
                        </a:rPr>
                        <a:t> 7.</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Elaborarea, aprobarea și implementarea Regulamentului de funcționare a serviciului de alimentare </a:t>
                      </a:r>
                      <a:r>
                        <a:rPr lang="ro-MD" sz="1400" kern="1200" dirty="0">
                          <a:solidFill>
                            <a:schemeClr val="dk1"/>
                          </a:solidFill>
                          <a:effectLst/>
                          <a:latin typeface="Times New Roman" panose="02020603050405020304" pitchFamily="18" charset="0"/>
                          <a:ea typeface="+mn-ea"/>
                          <a:cs typeface="Times New Roman" panose="02020603050405020304" pitchFamily="18" charset="0"/>
                        </a:rPr>
                        <a:t>cu prânzuri pentru persoanele socialmente vulnerabile din municipiul Chișinău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2017-2018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dirty="0" err="1">
                          <a:effectLst/>
                          <a:latin typeface="Times New Roman" panose="02020603050405020304" pitchFamily="18" charset="0"/>
                          <a:cs typeface="Times New Roman" panose="02020603050405020304" pitchFamily="18" charset="0"/>
                        </a:rPr>
                        <a:t>Direcţia</a:t>
                      </a:r>
                      <a:r>
                        <a:rPr lang="ro-RO" sz="1400" dirty="0">
                          <a:effectLst/>
                          <a:latin typeface="Times New Roman" panose="02020603050405020304" pitchFamily="18" charset="0"/>
                          <a:cs typeface="Times New Roman" panose="02020603050405020304" pitchFamily="18" charset="0"/>
                        </a:rPr>
                        <a:t> generală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 </a:t>
                      </a:r>
                      <a:r>
                        <a:rPr lang="ro-RO" sz="1400" dirty="0" err="1">
                          <a:effectLst/>
                          <a:latin typeface="Times New Roman" panose="02020603050405020304" pitchFamily="18" charset="0"/>
                          <a:cs typeface="Times New Roman" panose="02020603050405020304" pitchFamily="18" charset="0"/>
                        </a:rPr>
                        <a:t>direcţiile</a:t>
                      </a:r>
                      <a:r>
                        <a:rPr lang="ro-RO" sz="1400" dirty="0">
                          <a:effectLst/>
                          <a:latin typeface="Times New Roman" panose="02020603050405020304" pitchFamily="18" charset="0"/>
                          <a:cs typeface="Times New Roman" panose="02020603050405020304" pitchFamily="18" charset="0"/>
                        </a:rPr>
                        <a:t> teritoriale de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a:t>
                      </a:r>
                      <a:endParaRPr lang="ru-RU"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Prestatori/</a:t>
                      </a: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Furnizori de servicii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Achiziționarea Serviciului prin încheierea contractelor  cu prestatori de servicii desemnați câștigători privind prestarea serviciului vizat.</a:t>
                      </a:r>
                    </a:p>
                    <a:p>
                      <a:pPr algn="just">
                        <a:lnSpc>
                          <a:spcPct val="115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Creșterea numărului de beneficiari de la 600 persoane la 700 zilnic.</a:t>
                      </a: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4 582,8</a:t>
                      </a:r>
                    </a:p>
                    <a:p>
                      <a:pPr algn="ctr" fontAlgn="b"/>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Bugetul municipiului Chișinău </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Numărului de beneficiari de alimentare </a:t>
                      </a:r>
                      <a:r>
                        <a:rPr lang="ro-MD" sz="1400" kern="1200" dirty="0">
                          <a:solidFill>
                            <a:schemeClr val="dk1"/>
                          </a:solidFill>
                          <a:effectLst/>
                          <a:latin typeface="Times New Roman" panose="02020603050405020304" pitchFamily="18" charset="0"/>
                          <a:ea typeface="+mn-ea"/>
                          <a:cs typeface="Times New Roman" panose="02020603050405020304" pitchFamily="18" charset="0"/>
                        </a:rPr>
                        <a:t>cu prânzuri. </a:t>
                      </a:r>
                    </a:p>
                    <a:p>
                      <a:pPr marL="0" marR="0" lvl="0" indent="0" algn="just" defTabSz="914400" rtl="0" eaLnBrk="1" fontAlgn="auto" latinLnBrk="0" hangingPunct="1">
                        <a:lnSpc>
                          <a:spcPct val="115000"/>
                        </a:lnSpc>
                        <a:spcBef>
                          <a:spcPts val="0"/>
                        </a:spcBef>
                        <a:spcAft>
                          <a:spcPts val="0"/>
                        </a:spcAft>
                        <a:buClrTx/>
                        <a:buSzTx/>
                        <a:buFontTx/>
                        <a:buNone/>
                        <a:tabLst/>
                        <a:defRPr/>
                      </a:pPr>
                      <a:r>
                        <a:rPr lang="ro-MD" sz="1400" kern="1200" dirty="0">
                          <a:solidFill>
                            <a:schemeClr val="dk1"/>
                          </a:solidFill>
                          <a:effectLst/>
                          <a:latin typeface="Times New Roman" panose="02020603050405020304" pitchFamily="18" charset="0"/>
                          <a:ea typeface="+mn-ea"/>
                          <a:cs typeface="Times New Roman" panose="02020603050405020304" pitchFamily="18" charset="0"/>
                        </a:rPr>
                        <a:t>Calitatea </a:t>
                      </a:r>
                      <a:r>
                        <a:rPr lang="ro-MD" sz="1400" kern="1200" dirty="0" err="1">
                          <a:solidFill>
                            <a:schemeClr val="dk1"/>
                          </a:solidFill>
                          <a:effectLst/>
                          <a:latin typeface="Times New Roman" panose="02020603050405020304" pitchFamily="18" charset="0"/>
                          <a:ea typeface="+mn-ea"/>
                          <a:cs typeface="Times New Roman" panose="02020603050405020304" pitchFamily="18" charset="0"/>
                        </a:rPr>
                        <a:t>şi</a:t>
                      </a:r>
                      <a:r>
                        <a:rPr lang="ro-MD" sz="1400" kern="1200" dirty="0">
                          <a:solidFill>
                            <a:schemeClr val="dk1"/>
                          </a:solidFill>
                          <a:effectLst/>
                          <a:latin typeface="Times New Roman" panose="02020603050405020304" pitchFamily="18" charset="0"/>
                          <a:ea typeface="+mn-ea"/>
                          <a:cs typeface="Times New Roman" panose="02020603050405020304" pitchFamily="18" charset="0"/>
                        </a:rPr>
                        <a:t> eficiența serviciului prestat.</a:t>
                      </a:r>
                    </a:p>
                    <a:p>
                      <a:pPr marL="0" marR="0" lvl="0" indent="0" algn="just" defTabSz="914400" rtl="0" eaLnBrk="1" fontAlgn="auto" latinLnBrk="0" hangingPunct="1">
                        <a:lnSpc>
                          <a:spcPct val="115000"/>
                        </a:lnSpc>
                        <a:spcBef>
                          <a:spcPts val="0"/>
                        </a:spcBef>
                        <a:spcAft>
                          <a:spcPts val="0"/>
                        </a:spcAft>
                        <a:buClrTx/>
                        <a:buSzTx/>
                        <a:buFontTx/>
                        <a:buNone/>
                        <a:tabLst/>
                        <a:defRPr/>
                      </a:pPr>
                      <a:endParaRPr lang="ro-MD"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3452288097"/>
                  </a:ext>
                </a:extLst>
              </a:tr>
              <a:tr h="2398196">
                <a:tc>
                  <a:txBody>
                    <a:bodyPr/>
                    <a:lstStyle/>
                    <a:p>
                      <a:pPr marL="0" lvl="0" indent="0">
                        <a:lnSpc>
                          <a:spcPct val="115000"/>
                        </a:lnSpc>
                        <a:spcAft>
                          <a:spcPts val="0"/>
                        </a:spcAft>
                        <a:buFont typeface="7"/>
                        <a:buNone/>
                      </a:pPr>
                      <a:r>
                        <a:rPr lang="ro-RO" sz="1400" dirty="0">
                          <a:effectLst/>
                          <a:latin typeface="Times New Roman" panose="02020603050405020304" pitchFamily="18" charset="0"/>
                          <a:cs typeface="Times New Roman" panose="02020603050405020304" pitchFamily="18" charset="0"/>
                        </a:rPr>
                        <a:t> 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ro-MD" sz="1400" kern="1200" dirty="0">
                          <a:solidFill>
                            <a:schemeClr val="dk1"/>
                          </a:solidFill>
                          <a:effectLst/>
                          <a:latin typeface="Times New Roman" panose="02020603050405020304" pitchFamily="18" charset="0"/>
                          <a:ea typeface="+mn-ea"/>
                          <a:cs typeface="Times New Roman" panose="02020603050405020304" pitchFamily="18" charset="0"/>
                        </a:rPr>
                        <a:t>Asigurarea accesului persoanelor în vârstă și cu dizabilități</a:t>
                      </a:r>
                      <a:r>
                        <a:rPr lang="ro-MD" sz="1400" b="1" i="1" kern="1200" dirty="0">
                          <a:solidFill>
                            <a:schemeClr val="dk1"/>
                          </a:solidFill>
                          <a:effectLst/>
                          <a:latin typeface="Times New Roman" panose="02020603050405020304" pitchFamily="18" charset="0"/>
                          <a:ea typeface="+mn-ea"/>
                          <a:cs typeface="Times New Roman" panose="02020603050405020304" pitchFamily="18" charset="0"/>
                        </a:rPr>
                        <a:t> </a:t>
                      </a:r>
                      <a:r>
                        <a:rPr lang="ro-MD" sz="1400" kern="1200" dirty="0">
                          <a:solidFill>
                            <a:schemeClr val="dk1"/>
                          </a:solidFill>
                          <a:effectLst/>
                          <a:latin typeface="Times New Roman" panose="02020603050405020304" pitchFamily="18" charset="0"/>
                          <a:ea typeface="+mn-ea"/>
                          <a:cs typeface="Times New Roman" panose="02020603050405020304" pitchFamily="18" charset="0"/>
                        </a:rPr>
                        <a:t>la mijloacelor de locomoție și protezare</a:t>
                      </a:r>
                      <a:r>
                        <a:rPr lang="ro-MD" sz="1800" kern="1200" dirty="0">
                          <a:solidFill>
                            <a:schemeClr val="dk1"/>
                          </a:solidFill>
                          <a:effectLst/>
                          <a:latin typeface="+mn-lt"/>
                          <a:ea typeface="+mn-ea"/>
                          <a:cs typeface="+mn-cs"/>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2018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dirty="0" err="1">
                          <a:effectLst/>
                          <a:latin typeface="Times New Roman" panose="02020603050405020304" pitchFamily="18" charset="0"/>
                          <a:cs typeface="Times New Roman" panose="02020603050405020304" pitchFamily="18" charset="0"/>
                        </a:rPr>
                        <a:t>Direcţia</a:t>
                      </a:r>
                      <a:r>
                        <a:rPr lang="ro-RO" sz="1400" dirty="0">
                          <a:effectLst/>
                          <a:latin typeface="Times New Roman" panose="02020603050405020304" pitchFamily="18" charset="0"/>
                          <a:cs typeface="Times New Roman" panose="02020603050405020304" pitchFamily="18" charset="0"/>
                        </a:rPr>
                        <a:t> generală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 </a:t>
                      </a:r>
                      <a:r>
                        <a:rPr lang="ro-RO" sz="1400" dirty="0" err="1">
                          <a:effectLst/>
                          <a:latin typeface="Times New Roman" panose="02020603050405020304" pitchFamily="18" charset="0"/>
                          <a:cs typeface="Times New Roman" panose="02020603050405020304" pitchFamily="18" charset="0"/>
                        </a:rPr>
                        <a:t>direcţiile</a:t>
                      </a:r>
                      <a:r>
                        <a:rPr lang="ro-RO" sz="1400" dirty="0">
                          <a:effectLst/>
                          <a:latin typeface="Times New Roman" panose="02020603050405020304" pitchFamily="18" charset="0"/>
                          <a:cs typeface="Times New Roman" panose="02020603050405020304" pitchFamily="18" charset="0"/>
                        </a:rPr>
                        <a:t> teritoriale de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a:t>
                      </a:r>
                      <a:endParaRPr lang="ru-RU"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În parteneriat cu ONG - urile locale, Ambasada Austriei în Republica Moldova, Centrul republican experimental protezare, ortopedie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reabilitare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Numărul de beneficiari care necesită mijloacele de locomoție, proteze, alte articole ortopedice pentru creșterea nivelului de autodeservire și incluziune socială.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340,4</a:t>
                      </a:r>
                    </a:p>
                    <a:p>
                      <a:pPr algn="ctr" fontAlgn="b"/>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Bugetul municipiului Chișinău, </a:t>
                      </a:r>
                      <a:r>
                        <a:rPr lang="ro-RO" sz="1400" b="0" dirty="0">
                          <a:solidFill>
                            <a:schemeClr val="tx1"/>
                          </a:solidFill>
                          <a:effectLst/>
                          <a:latin typeface="Times New Roman" panose="02020603050405020304" pitchFamily="18" charset="0"/>
                          <a:cs typeface="Times New Roman" panose="02020603050405020304" pitchFamily="18" charset="0"/>
                        </a:rPr>
                        <a:t>finanțatori externi,</a:t>
                      </a:r>
                    </a:p>
                    <a:p>
                      <a:pPr>
                        <a:lnSpc>
                          <a:spcPct val="115000"/>
                        </a:lnSpc>
                        <a:spcAft>
                          <a:spcPts val="0"/>
                        </a:spcAft>
                      </a:pPr>
                      <a:r>
                        <a:rPr lang="ro-RO" sz="1400" b="0" dirty="0">
                          <a:solidFill>
                            <a:schemeClr val="tx1"/>
                          </a:solidFill>
                          <a:effectLst/>
                          <a:latin typeface="Times New Roman" panose="02020603050405020304" pitchFamily="18" charset="0"/>
                          <a:cs typeface="Times New Roman" panose="02020603050405020304" pitchFamily="18" charset="0"/>
                        </a:rPr>
                        <a:t>donatori.</a:t>
                      </a:r>
                      <a:endParaRPr lang="ru-RU" sz="1400" b="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Numărului de beneficiarilor. Numărul mijloacelor ajutătoare recepționate </a:t>
                      </a:r>
                      <a:r>
                        <a:rPr lang="ro-MD" sz="1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 repartizate conform necesităților.</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5319775"/>
                  </a:ext>
                </a:extLst>
              </a:tr>
            </a:tbl>
          </a:graphicData>
        </a:graphic>
      </p:graphicFrame>
    </p:spTree>
    <p:extLst>
      <p:ext uri="{BB962C8B-B14F-4D97-AF65-F5344CB8AC3E}">
        <p14:creationId xmlns:p14="http://schemas.microsoft.com/office/powerpoint/2010/main" val="2214188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Фото Directia Generală Asistenţă Social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502" y="106326"/>
            <a:ext cx="5071731" cy="3200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Фото Directia Generală Asistenţă Social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3572" y="106326"/>
            <a:ext cx="4814814" cy="3200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Фото Directia Generală Asistenţă Socială."/>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3572" y="3536073"/>
            <a:ext cx="4814814" cy="307737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Фото Directia Generală Asistenţă Socială."/>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502" y="3536074"/>
            <a:ext cx="5071731" cy="315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108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a:extLst>
              <a:ext uri="{FF2B5EF4-FFF2-40B4-BE49-F238E27FC236}">
                <a16:creationId xmlns:a16="http://schemas.microsoft.com/office/drawing/2014/main" id="{668FC29D-AB5D-4FA4-AD8B-365159380DF8}"/>
              </a:ext>
            </a:extLst>
          </p:cNvPr>
          <p:cNvGraphicFramePr>
            <a:graphicFrameLocks noGrp="1"/>
          </p:cNvGraphicFramePr>
          <p:nvPr>
            <p:ph idx="1"/>
            <p:extLst>
              <p:ext uri="{D42A27DB-BD31-4B8C-83A1-F6EECF244321}">
                <p14:modId xmlns:p14="http://schemas.microsoft.com/office/powerpoint/2010/main" val="991029083"/>
              </p:ext>
            </p:extLst>
          </p:nvPr>
        </p:nvGraphicFramePr>
        <p:xfrm>
          <a:off x="209550" y="124762"/>
          <a:ext cx="11772900" cy="6758115"/>
        </p:xfrm>
        <a:graphic>
          <a:graphicData uri="http://schemas.openxmlformats.org/drawingml/2006/table">
            <a:tbl>
              <a:tblPr firstRow="1" firstCol="1" bandRow="1" bandCol="1">
                <a:tableStyleId>{5C22544A-7EE6-4342-B048-85BDC9FD1C3A}</a:tableStyleId>
              </a:tblPr>
              <a:tblGrid>
                <a:gridCol w="525729">
                  <a:extLst>
                    <a:ext uri="{9D8B030D-6E8A-4147-A177-3AD203B41FA5}">
                      <a16:colId xmlns:a16="http://schemas.microsoft.com/office/drawing/2014/main" val="1013522540"/>
                    </a:ext>
                  </a:extLst>
                </a:gridCol>
                <a:gridCol w="1579515">
                  <a:extLst>
                    <a:ext uri="{9D8B030D-6E8A-4147-A177-3AD203B41FA5}">
                      <a16:colId xmlns:a16="http://schemas.microsoft.com/office/drawing/2014/main" val="2457932958"/>
                    </a:ext>
                  </a:extLst>
                </a:gridCol>
                <a:gridCol w="976174">
                  <a:extLst>
                    <a:ext uri="{9D8B030D-6E8A-4147-A177-3AD203B41FA5}">
                      <a16:colId xmlns:a16="http://schemas.microsoft.com/office/drawing/2014/main" val="503899057"/>
                    </a:ext>
                  </a:extLst>
                </a:gridCol>
                <a:gridCol w="1364853">
                  <a:extLst>
                    <a:ext uri="{9D8B030D-6E8A-4147-A177-3AD203B41FA5}">
                      <a16:colId xmlns:a16="http://schemas.microsoft.com/office/drawing/2014/main" val="3145036208"/>
                    </a:ext>
                  </a:extLst>
                </a:gridCol>
                <a:gridCol w="1540148">
                  <a:extLst>
                    <a:ext uri="{9D8B030D-6E8A-4147-A177-3AD203B41FA5}">
                      <a16:colId xmlns:a16="http://schemas.microsoft.com/office/drawing/2014/main" val="2382108273"/>
                    </a:ext>
                  </a:extLst>
                </a:gridCol>
                <a:gridCol w="1834738">
                  <a:extLst>
                    <a:ext uri="{9D8B030D-6E8A-4147-A177-3AD203B41FA5}">
                      <a16:colId xmlns:a16="http://schemas.microsoft.com/office/drawing/2014/main" val="983734943"/>
                    </a:ext>
                  </a:extLst>
                </a:gridCol>
                <a:gridCol w="1288553">
                  <a:extLst>
                    <a:ext uri="{9D8B030D-6E8A-4147-A177-3AD203B41FA5}">
                      <a16:colId xmlns:a16="http://schemas.microsoft.com/office/drawing/2014/main" val="4255160091"/>
                    </a:ext>
                  </a:extLst>
                </a:gridCol>
                <a:gridCol w="1051560">
                  <a:extLst>
                    <a:ext uri="{9D8B030D-6E8A-4147-A177-3AD203B41FA5}">
                      <a16:colId xmlns:a16="http://schemas.microsoft.com/office/drawing/2014/main" val="3992062137"/>
                    </a:ext>
                  </a:extLst>
                </a:gridCol>
                <a:gridCol w="1611630">
                  <a:extLst>
                    <a:ext uri="{9D8B030D-6E8A-4147-A177-3AD203B41FA5}">
                      <a16:colId xmlns:a16="http://schemas.microsoft.com/office/drawing/2014/main" val="2271856023"/>
                    </a:ext>
                  </a:extLst>
                </a:gridCol>
              </a:tblGrid>
              <a:tr h="427778">
                <a:tc>
                  <a:txBody>
                    <a:bodyPr/>
                    <a:lstStyle/>
                    <a:p>
                      <a:pPr>
                        <a:lnSpc>
                          <a:spcPct val="115000"/>
                        </a:lnSpc>
                        <a:spcAft>
                          <a:spcPts val="0"/>
                        </a:spcAft>
                      </a:pPr>
                      <a:r>
                        <a:rPr lang="ro-RO" sz="1300">
                          <a:effectLst/>
                          <a:latin typeface="Times New Roman" panose="02020603050405020304" pitchFamily="18" charset="0"/>
                          <a:cs typeface="Times New Roman" panose="02020603050405020304" pitchFamily="18" charset="0"/>
                        </a:rPr>
                        <a:t> Nr.</a:t>
                      </a:r>
                      <a:endParaRPr lang="ru-RU" sz="130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300">
                          <a:effectLst/>
                          <a:latin typeface="Times New Roman" panose="02020603050405020304" pitchFamily="18" charset="0"/>
                          <a:cs typeface="Times New Roman" panose="02020603050405020304" pitchFamily="18" charset="0"/>
                        </a:rPr>
                        <a:t>crt.</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a:effectLst/>
                          <a:latin typeface="Times New Roman" panose="02020603050405020304" pitchFamily="18" charset="0"/>
                          <a:cs typeface="Times New Roman" panose="02020603050405020304" pitchFamily="18" charset="0"/>
                        </a:rPr>
                        <a:t>Obiective specifice</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Termen de realizare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Responsabil</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Parteneri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Rezultate scontate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MD" sz="1300" dirty="0">
                          <a:effectLst/>
                          <a:latin typeface="Times New Roman" panose="02020603050405020304" pitchFamily="18" charset="0"/>
                          <a:cs typeface="Times New Roman" panose="02020603050405020304" pitchFamily="18" charset="0"/>
                        </a:rPr>
                        <a:t>Date statistice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Surse de finanțare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Indicatori de monitorizare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1097868"/>
                  </a:ext>
                </a:extLst>
              </a:tr>
              <a:tr h="460757">
                <a:tc>
                  <a:txBody>
                    <a:bodyPr/>
                    <a:lstStyle/>
                    <a:p>
                      <a:pPr>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8">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o-RO" sz="1400" b="0" i="0" u="none" dirty="0">
                          <a:effectLst/>
                          <a:latin typeface="Times New Roman" panose="02020603050405020304" pitchFamily="18" charset="0"/>
                          <a:cs typeface="Times New Roman" panose="02020603050405020304" pitchFamily="18" charset="0"/>
                        </a:rPr>
                        <a:t>Obiectivul nr. 4. </a:t>
                      </a:r>
                      <a:r>
                        <a:rPr lang="ro-RO" sz="1400" b="0" i="0" kern="1200" dirty="0">
                          <a:solidFill>
                            <a:schemeClr val="dk1"/>
                          </a:solidFill>
                          <a:effectLst/>
                          <a:latin typeface="Times New Roman" panose="02020603050405020304" pitchFamily="18" charset="0"/>
                          <a:ea typeface="+mn-ea"/>
                          <a:cs typeface="Times New Roman" panose="02020603050405020304" pitchFamily="18" charset="0"/>
                        </a:rPr>
                        <a:t>Sporirea accesului persoanelor defavorizate la prestații sociale acordate print intermediul Direcției generale asistență socială </a:t>
                      </a:r>
                      <a:r>
                        <a:rPr lang="ro-RO" sz="1400" b="0" i="0"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0" i="0" kern="1200" dirty="0">
                          <a:solidFill>
                            <a:schemeClr val="dk1"/>
                          </a:solidFill>
                          <a:effectLst/>
                          <a:latin typeface="Times New Roman" panose="02020603050405020304" pitchFamily="18" charset="0"/>
                          <a:ea typeface="+mn-ea"/>
                          <a:cs typeface="Times New Roman" panose="02020603050405020304" pitchFamily="18" charset="0"/>
                        </a:rPr>
                        <a:t> subdiviziunile acesteia.</a:t>
                      </a:r>
                      <a:endParaRPr lang="ru-RU" sz="1400" b="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lnSpc>
                          <a:spcPct val="115000"/>
                        </a:lnSpc>
                        <a:spcAft>
                          <a:spcPts val="0"/>
                        </a:spcAft>
                      </a:pP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206673"/>
                  </a:ext>
                </a:extLst>
              </a:tr>
              <a:tr h="1987604">
                <a:tc>
                  <a:txBody>
                    <a:bodyPr/>
                    <a:lstStyle/>
                    <a:p>
                      <a:pPr marL="0" lvl="0" indent="0">
                        <a:lnSpc>
                          <a:spcPct val="115000"/>
                        </a:lnSpc>
                        <a:spcAft>
                          <a:spcPts val="0"/>
                        </a:spcAft>
                        <a:buFont typeface="7"/>
                        <a:buNone/>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Susținerea familiilor defavorizate prin acordarea ajutorului social și ajutorului pentru perioada rece a anului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2018</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err="1">
                          <a:effectLst/>
                          <a:latin typeface="Times New Roman" panose="02020603050405020304" pitchFamily="18" charset="0"/>
                          <a:cs typeface="Times New Roman" panose="02020603050405020304" pitchFamily="18" charset="0"/>
                        </a:rPr>
                        <a:t>Direcţia</a:t>
                      </a:r>
                      <a:r>
                        <a:rPr lang="ro-RO" sz="1300" dirty="0">
                          <a:effectLst/>
                          <a:latin typeface="Times New Roman" panose="02020603050405020304" pitchFamily="18" charset="0"/>
                          <a:cs typeface="Times New Roman" panose="02020603050405020304" pitchFamily="18" charset="0"/>
                        </a:rPr>
                        <a:t> generală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 </a:t>
                      </a:r>
                      <a:r>
                        <a:rPr lang="ro-RO" sz="1300" dirty="0" err="1">
                          <a:effectLst/>
                          <a:latin typeface="Times New Roman" panose="02020603050405020304" pitchFamily="18" charset="0"/>
                          <a:cs typeface="Times New Roman" panose="02020603050405020304" pitchFamily="18" charset="0"/>
                        </a:rPr>
                        <a:t>direcţiile</a:t>
                      </a:r>
                      <a:r>
                        <a:rPr lang="ro-RO" sz="1300" dirty="0">
                          <a:effectLst/>
                          <a:latin typeface="Times New Roman" panose="02020603050405020304" pitchFamily="18" charset="0"/>
                          <a:cs typeface="Times New Roman" panose="02020603050405020304" pitchFamily="18" charset="0"/>
                        </a:rPr>
                        <a:t> teritoriale de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Ministerul </a:t>
                      </a:r>
                      <a:r>
                        <a:rPr lang="ro-RO" sz="1300" dirty="0" err="1">
                          <a:effectLst/>
                          <a:latin typeface="Times New Roman" panose="02020603050405020304" pitchFamily="18" charset="0"/>
                          <a:cs typeface="Times New Roman" panose="02020603050405020304" pitchFamily="18" charset="0"/>
                        </a:rPr>
                        <a:t>Sănătăţii</a:t>
                      </a:r>
                      <a:r>
                        <a:rPr lang="ro-RO" sz="1300" dirty="0">
                          <a:effectLst/>
                          <a:latin typeface="Times New Roman" panose="02020603050405020304" pitchFamily="18" charset="0"/>
                          <a:cs typeface="Times New Roman" panose="02020603050405020304" pitchFamily="18" charset="0"/>
                        </a:rPr>
                        <a:t>,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t>
                      </a:r>
                      <a:r>
                        <a:rPr lang="ro-RO" sz="1300" dirty="0" err="1">
                          <a:effectLst/>
                          <a:latin typeface="Times New Roman" panose="02020603050405020304" pitchFamily="18" charset="0"/>
                          <a:cs typeface="Times New Roman" panose="02020603050405020304" pitchFamily="18" charset="0"/>
                        </a:rPr>
                        <a:t>Protecţiei</a:t>
                      </a:r>
                      <a:r>
                        <a:rPr lang="ro-RO" sz="1300" dirty="0">
                          <a:effectLst/>
                          <a:latin typeface="Times New Roman" panose="02020603050405020304" pitchFamily="18" charset="0"/>
                          <a:cs typeface="Times New Roman" panose="02020603050405020304" pitchFamily="18" charset="0"/>
                        </a:rPr>
                        <a:t> Sociale al Republicii Moldova</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de ajutor social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ajutor pentru perioada rece a anului. </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cererilor primare.</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Creșterea nivelului de trai a familiilor dezavantajate.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o-MD" sz="1300" kern="1200" dirty="0">
                          <a:solidFill>
                            <a:schemeClr val="tx1"/>
                          </a:solidFill>
                          <a:effectLst/>
                          <a:latin typeface="Times New Roman" panose="02020603050405020304" pitchFamily="18" charset="0"/>
                          <a:ea typeface="+mn-ea"/>
                          <a:cs typeface="Times New Roman" panose="02020603050405020304" pitchFamily="18" charset="0"/>
                        </a:rPr>
                        <a:t>Pe parcursul perioadei 01.01.– 30.10.2017 au beneficiat de ajutor social -</a:t>
                      </a:r>
                      <a:r>
                        <a:rPr lang="ro-RO" sz="1300" dirty="0">
                          <a:effectLst/>
                          <a:latin typeface="Times New Roman" panose="02020603050405020304" pitchFamily="18" charset="0"/>
                          <a:cs typeface="Times New Roman" panose="02020603050405020304" pitchFamily="18" charset="0"/>
                        </a:rPr>
                        <a:t>3330 familii dezavantajate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de APRA – 8014 familii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o-RO" sz="1300">
                          <a:effectLst/>
                          <a:latin typeface="Times New Roman" panose="02020603050405020304" pitchFamily="18" charset="0"/>
                          <a:cs typeface="Times New Roman" panose="02020603050405020304" pitchFamily="18" charset="0"/>
                        </a:rPr>
                        <a:t>Buget de stat</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a:effectLst/>
                          <a:latin typeface="Times New Roman" panose="02020603050405020304" pitchFamily="18" charset="0"/>
                          <a:cs typeface="Times New Roman" panose="02020603050405020304" pitchFamily="18" charset="0"/>
                        </a:rPr>
                        <a:t>Numărul beneficiarilor de ajutor social şi ajutor pentru perioada rece a anului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5926795"/>
                  </a:ext>
                </a:extLst>
              </a:tr>
              <a:tr h="1541940">
                <a:tc>
                  <a:txBody>
                    <a:bodyPr/>
                    <a:lstStyle/>
                    <a:p>
                      <a:pPr marL="0" lvl="0" indent="0">
                        <a:lnSpc>
                          <a:spcPct val="115000"/>
                        </a:lnSpc>
                        <a:spcAft>
                          <a:spcPts val="0"/>
                        </a:spcAft>
                        <a:buFont typeface="7"/>
                        <a:buNone/>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300" dirty="0">
                          <a:effectLst/>
                          <a:latin typeface="Times New Roman" panose="02020603050405020304" pitchFamily="18" charset="0"/>
                          <a:cs typeface="Times New Roman" panose="02020603050405020304" pitchFamily="18" charset="0"/>
                        </a:rPr>
                        <a:t>Asigurarea accesului a persoanelor în vârstă </a:t>
                      </a:r>
                      <a:r>
                        <a:rPr lang="ro-MD" sz="1300" dirty="0" err="1">
                          <a:effectLst/>
                          <a:latin typeface="Times New Roman" panose="02020603050405020304" pitchFamily="18" charset="0"/>
                          <a:cs typeface="Times New Roman" panose="02020603050405020304" pitchFamily="18" charset="0"/>
                        </a:rPr>
                        <a:t>şi</a:t>
                      </a:r>
                      <a:r>
                        <a:rPr lang="ro-MD" sz="1300" dirty="0">
                          <a:effectLst/>
                          <a:latin typeface="Times New Roman" panose="02020603050405020304" pitchFamily="18" charset="0"/>
                          <a:cs typeface="Times New Roman" panose="02020603050405020304" pitchFamily="18" charset="0"/>
                        </a:rPr>
                        <a:t> cu dizabilități la servicii de reabilitare/</a:t>
                      </a:r>
                    </a:p>
                    <a:p>
                      <a:pPr algn="just">
                        <a:lnSpc>
                          <a:spcPct val="115000"/>
                        </a:lnSpc>
                        <a:spcAft>
                          <a:spcPts val="0"/>
                        </a:spcAft>
                      </a:pPr>
                      <a:r>
                        <a:rPr lang="ro-MD" sz="1300" dirty="0">
                          <a:effectLst/>
                          <a:latin typeface="Times New Roman" panose="02020603050405020304" pitchFamily="18" charset="0"/>
                          <a:cs typeface="Times New Roman" panose="02020603050405020304" pitchFamily="18" charset="0"/>
                        </a:rPr>
                        <a:t>recuperare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2018</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err="1">
                          <a:effectLst/>
                          <a:latin typeface="Times New Roman" panose="02020603050405020304" pitchFamily="18" charset="0"/>
                          <a:cs typeface="Times New Roman" panose="02020603050405020304" pitchFamily="18" charset="0"/>
                        </a:rPr>
                        <a:t>Direcţia</a:t>
                      </a:r>
                      <a:r>
                        <a:rPr lang="ro-RO" sz="1300" dirty="0">
                          <a:effectLst/>
                          <a:latin typeface="Times New Roman" panose="02020603050405020304" pitchFamily="18" charset="0"/>
                          <a:cs typeface="Times New Roman" panose="02020603050405020304" pitchFamily="18" charset="0"/>
                        </a:rPr>
                        <a:t> generală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 </a:t>
                      </a:r>
                      <a:r>
                        <a:rPr lang="ro-RO" sz="1300" dirty="0" err="1">
                          <a:effectLst/>
                          <a:latin typeface="Times New Roman" panose="02020603050405020304" pitchFamily="18" charset="0"/>
                          <a:cs typeface="Times New Roman" panose="02020603050405020304" pitchFamily="18" charset="0"/>
                        </a:rPr>
                        <a:t>direcţiile</a:t>
                      </a:r>
                      <a:r>
                        <a:rPr lang="ro-RO" sz="1300" dirty="0">
                          <a:effectLst/>
                          <a:latin typeface="Times New Roman" panose="02020603050405020304" pitchFamily="18" charset="0"/>
                          <a:cs typeface="Times New Roman" panose="02020603050405020304" pitchFamily="18" charset="0"/>
                        </a:rPr>
                        <a:t> teritoriale de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Ministerul </a:t>
                      </a:r>
                      <a:r>
                        <a:rPr lang="ro-RO" sz="1300" dirty="0" err="1">
                          <a:effectLst/>
                          <a:latin typeface="Times New Roman" panose="02020603050405020304" pitchFamily="18" charset="0"/>
                          <a:cs typeface="Times New Roman" panose="02020603050405020304" pitchFamily="18" charset="0"/>
                        </a:rPr>
                        <a:t>Sănătăţii</a:t>
                      </a:r>
                      <a:r>
                        <a:rPr lang="ro-RO" sz="1300" dirty="0">
                          <a:effectLst/>
                          <a:latin typeface="Times New Roman" panose="02020603050405020304" pitchFamily="18" charset="0"/>
                          <a:cs typeface="Times New Roman" panose="02020603050405020304" pitchFamily="18" charset="0"/>
                        </a:rPr>
                        <a:t>,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t>
                      </a:r>
                      <a:r>
                        <a:rPr lang="ro-RO" sz="1300" dirty="0" err="1">
                          <a:effectLst/>
                          <a:latin typeface="Times New Roman" panose="02020603050405020304" pitchFamily="18" charset="0"/>
                          <a:cs typeface="Times New Roman" panose="02020603050405020304" pitchFamily="18" charset="0"/>
                        </a:rPr>
                        <a:t>Protecţiei</a:t>
                      </a:r>
                      <a:r>
                        <a:rPr lang="ro-RO" sz="1300" dirty="0">
                          <a:effectLst/>
                          <a:latin typeface="Times New Roman" panose="02020603050405020304" pitchFamily="18" charset="0"/>
                          <a:cs typeface="Times New Roman" panose="02020603050405020304" pitchFamily="18" charset="0"/>
                        </a:rPr>
                        <a:t> Sociale al Republicii Moldova</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de bilete de reabilitare.</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Îmbunătățirea stării de sănătate a persoanelor în vârstă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cu dizabilități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MD" sz="1300" kern="1200" dirty="0">
                          <a:solidFill>
                            <a:schemeClr val="tx1"/>
                          </a:solidFill>
                          <a:effectLst/>
                          <a:latin typeface="Times New Roman" panose="02020603050405020304" pitchFamily="18" charset="0"/>
                          <a:ea typeface="+mn-ea"/>
                          <a:cs typeface="Times New Roman" panose="02020603050405020304" pitchFamily="18" charset="0"/>
                        </a:rPr>
                        <a:t>Pe parcursul perioadei 01.01.– 30.10.2017 au fost eliberate 2556 bilete de reabilitare</a:t>
                      </a:r>
                    </a:p>
                    <a:p>
                      <a:pPr marL="0" marR="0" lvl="0" indent="0" algn="just" defTabSz="914400" rtl="0" eaLnBrk="1" fontAlgn="auto" latinLnBrk="0" hangingPunct="1">
                        <a:lnSpc>
                          <a:spcPct val="115000"/>
                        </a:lnSpc>
                        <a:spcBef>
                          <a:spcPts val="0"/>
                        </a:spcBef>
                        <a:spcAft>
                          <a:spcPts val="0"/>
                        </a:spcAft>
                        <a:buClrTx/>
                        <a:buSzTx/>
                        <a:buFontTx/>
                        <a:buNone/>
                        <a:tabLst/>
                        <a:defRPr/>
                      </a:pPr>
                      <a:r>
                        <a:rPr lang="ro-MD" sz="1300" kern="1200" dirty="0">
                          <a:solidFill>
                            <a:schemeClr val="tx1"/>
                          </a:solidFill>
                          <a:effectLst/>
                          <a:latin typeface="Times New Roman" panose="02020603050405020304" pitchFamily="18" charset="0"/>
                          <a:ea typeface="+mn-ea"/>
                          <a:cs typeface="Times New Roman" panose="02020603050405020304" pitchFamily="18" charset="0"/>
                        </a:rPr>
                        <a:t>/recuperare</a:t>
                      </a: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Ministerul Sănătății,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Protecției Sociale al Republicii Moldova</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biletelor </a:t>
                      </a:r>
                      <a:r>
                        <a:rPr lang="ro-RO" sz="1300" dirty="0" err="1">
                          <a:effectLst/>
                          <a:latin typeface="Times New Roman" panose="02020603050405020304" pitchFamily="18" charset="0"/>
                          <a:cs typeface="Times New Roman" panose="02020603050405020304" pitchFamily="18" charset="0"/>
                        </a:rPr>
                        <a:t>recepţionate</a:t>
                      </a:r>
                      <a:r>
                        <a:rPr lang="ro-RO" sz="1300" dirty="0">
                          <a:effectLst/>
                          <a:latin typeface="Times New Roman" panose="02020603050405020304" pitchFamily="18" charset="0"/>
                          <a:cs typeface="Times New Roman" panose="02020603050405020304" pitchFamily="18" charset="0"/>
                        </a:rPr>
                        <a:t>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acordate.</a:t>
                      </a:r>
                    </a:p>
                  </a:txBody>
                  <a:tcPr marL="68580" marR="68580" marT="0" marB="0"/>
                </a:tc>
                <a:extLst>
                  <a:ext uri="{0D108BD9-81ED-4DB2-BD59-A6C34878D82A}">
                    <a16:rowId xmlns:a16="http://schemas.microsoft.com/office/drawing/2014/main" val="4082195419"/>
                  </a:ext>
                </a:extLst>
              </a:tr>
              <a:tr h="2166303">
                <a:tc>
                  <a:txBody>
                    <a:bodyPr/>
                    <a:lstStyle/>
                    <a:p>
                      <a:pPr marL="0" lvl="0" indent="0">
                        <a:lnSpc>
                          <a:spcPct val="115000"/>
                        </a:lnSpc>
                        <a:spcAft>
                          <a:spcPts val="0"/>
                        </a:spcAft>
                        <a:buFont typeface="7"/>
                        <a:buNone/>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300" dirty="0">
                          <a:effectLst/>
                          <a:latin typeface="Times New Roman" panose="02020603050405020304" pitchFamily="18" charset="0"/>
                          <a:cs typeface="Times New Roman" panose="02020603050405020304" pitchFamily="18" charset="0"/>
                        </a:rPr>
                        <a:t>Asigurarea </a:t>
                      </a:r>
                      <a:r>
                        <a:rPr lang="ro-RO" sz="1300" dirty="0">
                          <a:effectLst/>
                          <a:latin typeface="Times New Roman" panose="02020603050405020304" pitchFamily="18" charset="0"/>
                          <a:cs typeface="Times New Roman" panose="02020603050405020304" pitchFamily="18" charset="0"/>
                        </a:rPr>
                        <a:t>stabilirii și acordării compensației pentru călătoria persoanelor </a:t>
                      </a:r>
                      <a:r>
                        <a:rPr lang="ro-MD" sz="1300" dirty="0">
                          <a:effectLst/>
                          <a:latin typeface="Times New Roman" panose="02020603050405020304" pitchFamily="18" charset="0"/>
                          <a:cs typeface="Times New Roman" panose="02020603050405020304" pitchFamily="18" charset="0"/>
                        </a:rPr>
                        <a:t>î</a:t>
                      </a:r>
                      <a:r>
                        <a:rPr lang="ro-RO" sz="1300" dirty="0">
                          <a:effectLst/>
                          <a:latin typeface="Times New Roman" panose="02020603050405020304" pitchFamily="18" charset="0"/>
                          <a:cs typeface="Times New Roman" panose="02020603050405020304" pitchFamily="18" charset="0"/>
                        </a:rPr>
                        <a:t>n vârstă în transportul urban și suburban în raza municipiului Chișinău.</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2018</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err="1">
                          <a:effectLst/>
                          <a:latin typeface="Times New Roman" panose="02020603050405020304" pitchFamily="18" charset="0"/>
                          <a:cs typeface="Times New Roman" panose="02020603050405020304" pitchFamily="18" charset="0"/>
                        </a:rPr>
                        <a:t>Direcţia</a:t>
                      </a:r>
                      <a:r>
                        <a:rPr lang="ro-RO" sz="1300" dirty="0">
                          <a:effectLst/>
                          <a:latin typeface="Times New Roman" panose="02020603050405020304" pitchFamily="18" charset="0"/>
                          <a:cs typeface="Times New Roman" panose="02020603050405020304" pitchFamily="18" charset="0"/>
                        </a:rPr>
                        <a:t> generală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 </a:t>
                      </a:r>
                      <a:r>
                        <a:rPr lang="ro-RO" sz="1300" dirty="0" err="1">
                          <a:effectLst/>
                          <a:latin typeface="Times New Roman" panose="02020603050405020304" pitchFamily="18" charset="0"/>
                          <a:cs typeface="Times New Roman" panose="02020603050405020304" pitchFamily="18" charset="0"/>
                        </a:rPr>
                        <a:t>direcţiile</a:t>
                      </a:r>
                      <a:r>
                        <a:rPr lang="ro-RO" sz="1300" dirty="0">
                          <a:effectLst/>
                          <a:latin typeface="Times New Roman" panose="02020603050405020304" pitchFamily="18" charset="0"/>
                          <a:cs typeface="Times New Roman" panose="02020603050405020304" pitchFamily="18" charset="0"/>
                        </a:rPr>
                        <a:t> teritoriale de </a:t>
                      </a:r>
                      <a:r>
                        <a:rPr lang="ro-RO" sz="1300" dirty="0" err="1">
                          <a:effectLst/>
                          <a:latin typeface="Times New Roman" panose="02020603050405020304" pitchFamily="18" charset="0"/>
                          <a:cs typeface="Times New Roman" panose="02020603050405020304" pitchFamily="18" charset="0"/>
                        </a:rPr>
                        <a:t>asistenţă</a:t>
                      </a:r>
                      <a:r>
                        <a:rPr lang="ro-RO" sz="1300" dirty="0">
                          <a:effectLst/>
                          <a:latin typeface="Times New Roman" panose="02020603050405020304" pitchFamily="18" charset="0"/>
                          <a:cs typeface="Times New Roman" panose="02020603050405020304" pitchFamily="18" charset="0"/>
                        </a:rPr>
                        <a:t> socială</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de compensație.</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de abonamente.</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Numărul beneficiarilor primari.</a:t>
                      </a: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400" b="1" i="0" u="sng" strike="noStrike" dirty="0">
                          <a:solidFill>
                            <a:schemeClr val="tx1"/>
                          </a:solidFill>
                          <a:effectLst/>
                          <a:latin typeface="Times New Roman" panose="02020603050405020304" pitchFamily="18" charset="0"/>
                        </a:rPr>
                        <a:t>62 437,6</a:t>
                      </a:r>
                      <a:r>
                        <a:rPr lang="ro-MD" sz="1400" b="1" i="0" u="sng" strike="noStrike" dirty="0">
                          <a:solidFill>
                            <a:schemeClr val="tx1"/>
                          </a:solidFill>
                          <a:effectLst/>
                          <a:latin typeface="Times New Roman" panose="02020603050405020304" pitchFamily="18" charset="0"/>
                        </a:rPr>
                        <a:t> mii lei</a:t>
                      </a:r>
                    </a:p>
                    <a:p>
                      <a:pPr marL="0" marR="0" lvl="0" indent="0" algn="l" defTabSz="914400" rtl="0" eaLnBrk="1" fontAlgn="auto" latinLnBrk="0" hangingPunct="1">
                        <a:lnSpc>
                          <a:spcPct val="115000"/>
                        </a:lnSpc>
                        <a:spcBef>
                          <a:spcPts val="0"/>
                        </a:spcBef>
                        <a:spcAft>
                          <a:spcPts val="0"/>
                        </a:spcAft>
                        <a:buClrTx/>
                        <a:buSzTx/>
                        <a:buFontTx/>
                        <a:buNone/>
                        <a:tabLst/>
                        <a:defRPr/>
                      </a:pPr>
                      <a:r>
                        <a:rPr lang="ro-MD" sz="1200" b="0" i="0" u="none" strike="noStrike" dirty="0">
                          <a:solidFill>
                            <a:schemeClr val="tx1"/>
                          </a:solidFill>
                          <a:effectLst/>
                          <a:latin typeface="Times New Roman" panose="02020603050405020304" pitchFamily="18" charset="0"/>
                        </a:rPr>
                        <a:t>În prezent de compensația vizată beneficiază 51325 </a:t>
                      </a:r>
                      <a:r>
                        <a:rPr lang="ro-MD" sz="1200" b="0" i="0" u="none" strike="noStrike" dirty="0" err="1">
                          <a:solidFill>
                            <a:schemeClr val="tx1"/>
                          </a:solidFill>
                          <a:effectLst/>
                          <a:latin typeface="Times New Roman" panose="02020603050405020304" pitchFamily="18" charset="0"/>
                        </a:rPr>
                        <a:t>şi</a:t>
                      </a:r>
                      <a:r>
                        <a:rPr lang="ro-MD" sz="1200" b="0" i="0" u="none" strike="noStrike" dirty="0">
                          <a:solidFill>
                            <a:schemeClr val="tx1"/>
                          </a:solidFill>
                          <a:effectLst/>
                          <a:latin typeface="Times New Roman" panose="02020603050405020304" pitchFamily="18" charset="0"/>
                        </a:rPr>
                        <a:t> de abonament pentru călătorie gratuită beneficiază 13237</a:t>
                      </a:r>
                      <a:r>
                        <a:rPr lang="ro-RO" sz="1200" dirty="0">
                          <a:effectLst/>
                          <a:latin typeface="Times New Roman" panose="02020603050405020304" pitchFamily="18" charset="0"/>
                          <a:cs typeface="Times New Roman" panose="02020603050405020304" pitchFamily="18" charset="0"/>
                        </a:rPr>
                        <a:t> de persoane în </a:t>
                      </a:r>
                      <a:r>
                        <a:rPr lang="ro-RO" sz="1200" dirty="0" err="1">
                          <a:effectLst/>
                          <a:latin typeface="Times New Roman" panose="02020603050405020304" pitchFamily="18" charset="0"/>
                          <a:cs typeface="Times New Roman" panose="02020603050405020304" pitchFamily="18" charset="0"/>
                        </a:rPr>
                        <a:t>vîrstă</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200" dirty="0">
                          <a:effectLst/>
                          <a:latin typeface="Times New Roman" panose="02020603050405020304" pitchFamily="18" charset="0"/>
                          <a:cs typeface="Times New Roman" panose="02020603050405020304" pitchFamily="18" charset="0"/>
                        </a:rPr>
                        <a:t>Bugetul municipiului Chișinău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primari de </a:t>
                      </a:r>
                      <a:r>
                        <a:rPr lang="ro-RO" sz="1300" dirty="0" err="1">
                          <a:effectLst/>
                          <a:latin typeface="Times New Roman" panose="02020603050405020304" pitchFamily="18" charset="0"/>
                          <a:cs typeface="Times New Roman" panose="02020603050405020304" pitchFamily="18" charset="0"/>
                        </a:rPr>
                        <a:t>compensaţie</a:t>
                      </a:r>
                      <a:r>
                        <a:rPr lang="ro-RO" sz="1300" dirty="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Numărul beneficiarilor de abonamente.</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Numărul total de beneficiari de </a:t>
                      </a:r>
                      <a:r>
                        <a:rPr lang="ro-RO" sz="1300" dirty="0" err="1">
                          <a:effectLst/>
                          <a:latin typeface="Times New Roman" panose="02020603050405020304" pitchFamily="18" charset="0"/>
                          <a:ea typeface="Times New Roman" panose="02020603050405020304" pitchFamily="18" charset="0"/>
                          <a:cs typeface="Times New Roman" panose="02020603050405020304" pitchFamily="18" charset="0"/>
                        </a:rPr>
                        <a:t>compensaţie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1047092"/>
                  </a:ext>
                </a:extLst>
              </a:tr>
            </a:tbl>
          </a:graphicData>
        </a:graphic>
      </p:graphicFrame>
    </p:spTree>
    <p:extLst>
      <p:ext uri="{BB962C8B-B14F-4D97-AF65-F5344CB8AC3E}">
        <p14:creationId xmlns:p14="http://schemas.microsoft.com/office/powerpoint/2010/main" val="316227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90CFC391-0FE3-4419-8AEB-048682A44E93}"/>
              </a:ext>
            </a:extLst>
          </p:cNvPr>
          <p:cNvGraphicFramePr>
            <a:graphicFrameLocks noGrp="1"/>
          </p:cNvGraphicFramePr>
          <p:nvPr>
            <p:ph idx="1"/>
            <p:extLst>
              <p:ext uri="{D42A27DB-BD31-4B8C-83A1-F6EECF244321}">
                <p14:modId xmlns:p14="http://schemas.microsoft.com/office/powerpoint/2010/main" val="1907985257"/>
              </p:ext>
            </p:extLst>
          </p:nvPr>
        </p:nvGraphicFramePr>
        <p:xfrm>
          <a:off x="95692" y="109686"/>
          <a:ext cx="11972261" cy="6599458"/>
        </p:xfrm>
        <a:graphic>
          <a:graphicData uri="http://schemas.openxmlformats.org/drawingml/2006/table">
            <a:tbl>
              <a:tblPr firstRow="1" firstCol="1" bandRow="1" bandCol="1">
                <a:tableStyleId>{5C22544A-7EE6-4342-B048-85BDC9FD1C3A}</a:tableStyleId>
              </a:tblPr>
              <a:tblGrid>
                <a:gridCol w="534632">
                  <a:extLst>
                    <a:ext uri="{9D8B030D-6E8A-4147-A177-3AD203B41FA5}">
                      <a16:colId xmlns:a16="http://schemas.microsoft.com/office/drawing/2014/main" val="2601450125"/>
                    </a:ext>
                  </a:extLst>
                </a:gridCol>
                <a:gridCol w="1389738">
                  <a:extLst>
                    <a:ext uri="{9D8B030D-6E8A-4147-A177-3AD203B41FA5}">
                      <a16:colId xmlns:a16="http://schemas.microsoft.com/office/drawing/2014/main" val="2754950938"/>
                    </a:ext>
                  </a:extLst>
                </a:gridCol>
                <a:gridCol w="1002150">
                  <a:extLst>
                    <a:ext uri="{9D8B030D-6E8A-4147-A177-3AD203B41FA5}">
                      <a16:colId xmlns:a16="http://schemas.microsoft.com/office/drawing/2014/main" val="2263368023"/>
                    </a:ext>
                  </a:extLst>
                </a:gridCol>
                <a:gridCol w="1135620">
                  <a:extLst>
                    <a:ext uri="{9D8B030D-6E8A-4147-A177-3AD203B41FA5}">
                      <a16:colId xmlns:a16="http://schemas.microsoft.com/office/drawing/2014/main" val="2400755127"/>
                    </a:ext>
                  </a:extLst>
                </a:gridCol>
                <a:gridCol w="1817291">
                  <a:extLst>
                    <a:ext uri="{9D8B030D-6E8A-4147-A177-3AD203B41FA5}">
                      <a16:colId xmlns:a16="http://schemas.microsoft.com/office/drawing/2014/main" val="2264959140"/>
                    </a:ext>
                  </a:extLst>
                </a:gridCol>
                <a:gridCol w="1923616">
                  <a:extLst>
                    <a:ext uri="{9D8B030D-6E8A-4147-A177-3AD203B41FA5}">
                      <a16:colId xmlns:a16="http://schemas.microsoft.com/office/drawing/2014/main" val="1240257601"/>
                    </a:ext>
                  </a:extLst>
                </a:gridCol>
                <a:gridCol w="1417221">
                  <a:extLst>
                    <a:ext uri="{9D8B030D-6E8A-4147-A177-3AD203B41FA5}">
                      <a16:colId xmlns:a16="http://schemas.microsoft.com/office/drawing/2014/main" val="1157391984"/>
                    </a:ext>
                  </a:extLst>
                </a:gridCol>
                <a:gridCol w="1148100">
                  <a:extLst>
                    <a:ext uri="{9D8B030D-6E8A-4147-A177-3AD203B41FA5}">
                      <a16:colId xmlns:a16="http://schemas.microsoft.com/office/drawing/2014/main" val="3845907571"/>
                    </a:ext>
                  </a:extLst>
                </a:gridCol>
                <a:gridCol w="1603893">
                  <a:extLst>
                    <a:ext uri="{9D8B030D-6E8A-4147-A177-3AD203B41FA5}">
                      <a16:colId xmlns:a16="http://schemas.microsoft.com/office/drawing/2014/main" val="2028157106"/>
                    </a:ext>
                  </a:extLst>
                </a:gridCol>
              </a:tblGrid>
              <a:tr h="540918">
                <a:tc>
                  <a:txBody>
                    <a:bodyPr/>
                    <a:lstStyle/>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 Nr.</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crt.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Obiective specifice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Termen de realizare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Responsabil</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MD" sz="1400" dirty="0">
                          <a:effectLst/>
                          <a:latin typeface="Times New Roman" panose="02020603050405020304" pitchFamily="18" charset="0"/>
                          <a:ea typeface="Times New Roman" panose="02020603050405020304" pitchFamily="18" charset="0"/>
                          <a:cs typeface="Times New Roman" panose="02020603050405020304" pitchFamily="18" charset="0"/>
                        </a:rPr>
                        <a:t>Parteneri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Rezultate scontate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MD" sz="1400" dirty="0">
                          <a:effectLst/>
                          <a:latin typeface="Times New Roman" panose="02020603050405020304" pitchFamily="18" charset="0"/>
                          <a:cs typeface="Times New Roman" panose="02020603050405020304" pitchFamily="18" charset="0"/>
                        </a:rPr>
                        <a:t>Date statistice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Surse de finanțare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Indicatori de monitorizare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1855199"/>
                  </a:ext>
                </a:extLst>
              </a:tr>
              <a:tr h="1829675">
                <a:tc>
                  <a:txBody>
                    <a:bodyPr/>
                    <a:lstStyle/>
                    <a:p>
                      <a:pPr marL="0" lvl="0" indent="0">
                        <a:lnSpc>
                          <a:spcPct val="115000"/>
                        </a:lnSpc>
                        <a:spcAft>
                          <a:spcPts val="0"/>
                        </a:spcAft>
                        <a:buFont typeface="7"/>
                        <a:buNone/>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MD" sz="1300" dirty="0">
                          <a:effectLst/>
                          <a:latin typeface="Times New Roman" panose="02020603050405020304" pitchFamily="18" charset="0"/>
                          <a:cs typeface="Times New Roman" panose="02020603050405020304" pitchFamily="18" charset="0"/>
                        </a:rPr>
                        <a:t>Asigurarea stabilirii și acordării compensației pentru serviciile de transport.</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2018</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Direcţia</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generală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asistenţă</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socială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subdiviziunile acesteia</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Ministerul </a:t>
                      </a:r>
                      <a:r>
                        <a:rPr lang="ro-RO" sz="1300" dirty="0" err="1">
                          <a:effectLst/>
                          <a:latin typeface="Times New Roman" panose="02020603050405020304" pitchFamily="18" charset="0"/>
                          <a:cs typeface="Times New Roman" panose="02020603050405020304" pitchFamily="18" charset="0"/>
                        </a:rPr>
                        <a:t>Sănătăţii</a:t>
                      </a:r>
                      <a:r>
                        <a:rPr lang="ro-RO" sz="1300" dirty="0">
                          <a:effectLst/>
                          <a:latin typeface="Times New Roman" panose="02020603050405020304" pitchFamily="18" charset="0"/>
                          <a:cs typeface="Times New Roman" panose="02020603050405020304" pitchFamily="18" charset="0"/>
                        </a:rPr>
                        <a:t>,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t>
                      </a:r>
                      <a:r>
                        <a:rPr lang="ro-RO" sz="1300" dirty="0" err="1">
                          <a:effectLst/>
                          <a:latin typeface="Times New Roman" panose="02020603050405020304" pitchFamily="18" charset="0"/>
                          <a:cs typeface="Times New Roman" panose="02020603050405020304" pitchFamily="18" charset="0"/>
                        </a:rPr>
                        <a:t>Protecţiei</a:t>
                      </a:r>
                      <a:r>
                        <a:rPr lang="ro-RO" sz="1300" dirty="0">
                          <a:effectLst/>
                          <a:latin typeface="Times New Roman" panose="02020603050405020304" pitchFamily="18" charset="0"/>
                          <a:cs typeface="Times New Roman" panose="02020603050405020304" pitchFamily="18" charset="0"/>
                        </a:rPr>
                        <a:t> Sociale al Republicii Moldova</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de compensație.</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Numărul beneficiarilor primari.</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Mijloace financiare utilizate în scopul achitării </a:t>
                      </a:r>
                      <a:r>
                        <a:rPr lang="ro-RO" sz="1300" dirty="0" err="1">
                          <a:effectLst/>
                          <a:latin typeface="Times New Roman" panose="02020603050405020304" pitchFamily="18" charset="0"/>
                          <a:ea typeface="Times New Roman" panose="02020603050405020304" pitchFamily="18" charset="0"/>
                          <a:cs typeface="Times New Roman" panose="02020603050405020304" pitchFamily="18" charset="0"/>
                        </a:rPr>
                        <a:t>compensaţiei</a:t>
                      </a: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o-MD" sz="1200" b="0" i="0" u="none" strike="noStrike" dirty="0">
                          <a:solidFill>
                            <a:schemeClr val="tx1"/>
                          </a:solidFill>
                          <a:effectLst/>
                          <a:latin typeface="Times New Roman" panose="02020603050405020304" pitchFamily="18" charset="0"/>
                        </a:rPr>
                        <a:t>În prezent de compensația vizată beneficiază 22 986 de persoane cu dizabilități. Achitată compensație în sumă de </a:t>
                      </a:r>
                      <a:r>
                        <a:rPr lang="ru-RU" sz="1200" b="0" i="0" u="none" strike="noStrike" dirty="0">
                          <a:solidFill>
                            <a:schemeClr val="tx1"/>
                          </a:solidFill>
                          <a:effectLst/>
                          <a:latin typeface="Times New Roman" panose="02020603050405020304" pitchFamily="18" charset="0"/>
                        </a:rPr>
                        <a:t>17 374,1</a:t>
                      </a:r>
                      <a:r>
                        <a:rPr lang="ro-MD" sz="1200" b="0" i="0" u="none" strike="noStrike" dirty="0">
                          <a:solidFill>
                            <a:schemeClr val="tx1"/>
                          </a:solidFill>
                          <a:effectLst/>
                          <a:latin typeface="Times New Roman" panose="02020603050405020304" pitchFamily="18" charset="0"/>
                        </a:rPr>
                        <a:t> mii lei </a:t>
                      </a:r>
                      <a:endParaRPr lang="ru-RU" sz="1200" b="0" i="0" u="none" strike="noStrike" dirty="0">
                        <a:solidFill>
                          <a:schemeClr val="tx1"/>
                        </a:solidFill>
                        <a:effectLst/>
                        <a:latin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Buget de stat</a:t>
                      </a:r>
                    </a:p>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Mijloace financiare cu destinație specială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primari de </a:t>
                      </a:r>
                      <a:r>
                        <a:rPr lang="ro-RO" sz="1300" dirty="0" err="1">
                          <a:effectLst/>
                          <a:latin typeface="Times New Roman" panose="02020603050405020304" pitchFamily="18" charset="0"/>
                          <a:cs typeface="Times New Roman" panose="02020603050405020304" pitchFamily="18" charset="0"/>
                        </a:rPr>
                        <a:t>compensaţie</a:t>
                      </a:r>
                      <a:r>
                        <a:rPr lang="ro-RO" sz="1300" dirty="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ro-RO" sz="1300" dirty="0">
                          <a:effectLst/>
                          <a:latin typeface="Times New Roman" panose="02020603050405020304" pitchFamily="18" charset="0"/>
                          <a:ea typeface="Times New Roman" panose="02020603050405020304" pitchFamily="18" charset="0"/>
                          <a:cs typeface="Times New Roman" panose="02020603050405020304" pitchFamily="18" charset="0"/>
                        </a:rPr>
                        <a:t>Numărul total de beneficiari de </a:t>
                      </a:r>
                      <a:r>
                        <a:rPr lang="ro-RO" sz="1300" dirty="0" err="1">
                          <a:effectLst/>
                          <a:latin typeface="Times New Roman" panose="02020603050405020304" pitchFamily="18" charset="0"/>
                          <a:ea typeface="Times New Roman" panose="02020603050405020304" pitchFamily="18" charset="0"/>
                          <a:cs typeface="Times New Roman" panose="02020603050405020304" pitchFamily="18" charset="0"/>
                        </a:rPr>
                        <a:t>compensaţie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5201516"/>
                  </a:ext>
                </a:extLst>
              </a:tr>
              <a:tr h="2326688">
                <a:tc>
                  <a:txBody>
                    <a:bodyPr/>
                    <a:lstStyle/>
                    <a:p>
                      <a:pPr marL="0" lvl="0" indent="0">
                        <a:lnSpc>
                          <a:spcPct val="115000"/>
                        </a:lnSpc>
                        <a:spcAft>
                          <a:spcPts val="0"/>
                        </a:spcAft>
                        <a:buFont typeface="7"/>
                        <a:buNone/>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Stabilirea și acordarea compensației în legătură cu cheltuielile suportate privire organizarea funeraliilor pentru veteranii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invalizii de război.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2018</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Direcţia</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generală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asistenţă</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socială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subdiviziunile acesteia</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Numărul beneficiarilor de compensație.</a:t>
                      </a:r>
                    </a:p>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Mijloace financiare acordate persoanelor care au suportat cheltuieli pentru organizarea </a:t>
                      </a:r>
                      <a:r>
                        <a:rPr lang="ro-RO" sz="1300" dirty="0" err="1">
                          <a:effectLst/>
                          <a:latin typeface="Times New Roman" panose="02020603050405020304" pitchFamily="18" charset="0"/>
                          <a:cs typeface="Times New Roman" panose="02020603050405020304" pitchFamily="18" charset="0"/>
                        </a:rPr>
                        <a:t>funerariilor</a:t>
                      </a:r>
                      <a:r>
                        <a:rPr lang="ro-RO" sz="1300" dirty="0">
                          <a:effectLst/>
                          <a:latin typeface="Times New Roman" panose="02020603050405020304" pitchFamily="18" charset="0"/>
                          <a:cs typeface="Times New Roman" panose="02020603050405020304" pitchFamily="18" charset="0"/>
                        </a:rPr>
                        <a:t> pentru veteranii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invalizii de </a:t>
                      </a:r>
                      <a:r>
                        <a:rPr lang="ro-RO" sz="1300" dirty="0" err="1">
                          <a:effectLst/>
                          <a:latin typeface="Times New Roman" panose="02020603050405020304" pitchFamily="18" charset="0"/>
                          <a:cs typeface="Times New Roman" panose="02020603050405020304" pitchFamily="18" charset="0"/>
                        </a:rPr>
                        <a:t>răboi</a:t>
                      </a:r>
                      <a:endParaRPr lang="ro-MD" sz="13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o-RO" sz="1400" dirty="0">
                          <a:effectLst/>
                          <a:latin typeface="Times New Roman" panose="02020603050405020304" pitchFamily="18" charset="0"/>
                          <a:cs typeface="Times New Roman" panose="02020603050405020304" pitchFamily="18" charset="0"/>
                        </a:rPr>
                        <a:t> </a:t>
                      </a:r>
                      <a:r>
                        <a:rPr lang="ru-RU" sz="1400" b="0" i="0" u="none" strike="noStrike" dirty="0">
                          <a:solidFill>
                            <a:schemeClr val="tx1"/>
                          </a:solidFill>
                          <a:effectLst/>
                          <a:latin typeface="Times New Roman" panose="02020603050405020304" pitchFamily="18" charset="0"/>
                        </a:rPr>
                        <a:t>25,0</a:t>
                      </a:r>
                      <a:r>
                        <a:rPr lang="ro-MD" sz="1400" b="0" i="0" u="none" strike="noStrike" dirty="0">
                          <a:solidFill>
                            <a:schemeClr val="tx1"/>
                          </a:solidFill>
                          <a:effectLst/>
                          <a:latin typeface="Times New Roman" panose="02020603050405020304" pitchFamily="18" charset="0"/>
                        </a:rPr>
                        <a:t> mii lei</a:t>
                      </a:r>
                      <a:endParaRPr lang="ru-RU" sz="1400" b="0" i="0" u="none" strike="noStrike" dirty="0">
                        <a:solidFill>
                          <a:schemeClr val="tx1"/>
                        </a:solidFill>
                        <a:effectLst/>
                        <a:latin typeface="Times New Roman" panose="02020603050405020304" pitchFamily="18" charset="0"/>
                      </a:endParaRPr>
                    </a:p>
                    <a:p>
                      <a:pPr>
                        <a:lnSpc>
                          <a:spcPct val="115000"/>
                        </a:lnSpc>
                        <a:spcAft>
                          <a:spcPts val="0"/>
                        </a:spcAft>
                      </a:pP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dirty="0">
                          <a:effectLst/>
                          <a:latin typeface="Times New Roman" panose="02020603050405020304" pitchFamily="18" charset="0"/>
                          <a:cs typeface="Times New Roman" panose="02020603050405020304" pitchFamily="18" charset="0"/>
                        </a:rPr>
                        <a:t>Bugetul municipiului Chișinău </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Numărul beneficiarilor primari de compensație.</a:t>
                      </a:r>
                    </a:p>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Numărul total de beneficiari de compensație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2154605"/>
                  </a:ext>
                </a:extLst>
              </a:tr>
              <a:tr h="1902177">
                <a:tc>
                  <a:txBody>
                    <a:bodyPr/>
                    <a:lstStyle/>
                    <a:p>
                      <a:pPr marL="0" lvl="0" indent="0">
                        <a:lnSpc>
                          <a:spcPct val="115000"/>
                        </a:lnSpc>
                        <a:spcAft>
                          <a:spcPts val="0"/>
                        </a:spcAft>
                        <a:buFont typeface="7"/>
                        <a:buNone/>
                      </a:pPr>
                      <a:r>
                        <a:rPr lang="ro-RO" sz="1400" dirty="0">
                          <a:effectLst/>
                          <a:latin typeface="Times New Roman" panose="02020603050405020304" pitchFamily="18" charset="0"/>
                          <a:cs typeface="Times New Roman" panose="02020603050405020304" pitchFamily="18" charset="0"/>
                        </a:rPr>
                        <a:t>14.</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Asigurarea evidenței beneficiarilor de taloane de călătorie în statele membre C.S.I.</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2018</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Direcţia</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generală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asistenţă</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socială </a:t>
                      </a:r>
                      <a:r>
                        <a:rPr kumimoji="0" lang="ro-RO" sz="13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subdiviziunile acesteia</a:t>
                      </a:r>
                      <a:endParaRPr kumimoji="0" lang="ru-RU" sz="1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Ministerul </a:t>
                      </a:r>
                      <a:r>
                        <a:rPr lang="ro-RO" sz="1300" dirty="0" err="1">
                          <a:effectLst/>
                          <a:latin typeface="Times New Roman" panose="02020603050405020304" pitchFamily="18" charset="0"/>
                          <a:cs typeface="Times New Roman" panose="02020603050405020304" pitchFamily="18" charset="0"/>
                        </a:rPr>
                        <a:t>Sănătăţii</a:t>
                      </a:r>
                      <a:r>
                        <a:rPr lang="ro-RO" sz="1300" dirty="0">
                          <a:effectLst/>
                          <a:latin typeface="Times New Roman" panose="02020603050405020304" pitchFamily="18" charset="0"/>
                          <a:cs typeface="Times New Roman" panose="02020603050405020304" pitchFamily="18" charset="0"/>
                        </a:rPr>
                        <a:t>,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a:t>
                      </a:r>
                      <a:r>
                        <a:rPr lang="ro-RO" sz="1300" dirty="0" err="1">
                          <a:effectLst/>
                          <a:latin typeface="Times New Roman" panose="02020603050405020304" pitchFamily="18" charset="0"/>
                          <a:cs typeface="Times New Roman" panose="02020603050405020304" pitchFamily="18" charset="0"/>
                        </a:rPr>
                        <a:t>Protecţiei</a:t>
                      </a:r>
                      <a:r>
                        <a:rPr lang="ro-RO" sz="1300" dirty="0">
                          <a:effectLst/>
                          <a:latin typeface="Times New Roman" panose="02020603050405020304" pitchFamily="18" charset="0"/>
                          <a:cs typeface="Times New Roman" panose="02020603050405020304" pitchFamily="18" charset="0"/>
                        </a:rPr>
                        <a:t> Sociale al Republicii Moldova</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de beneficiari primari. </a:t>
                      </a: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total de beneficiari</a:t>
                      </a: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o-RO" sz="1200" dirty="0">
                          <a:effectLst/>
                          <a:latin typeface="Times New Roman" panose="02020603050405020304" pitchFamily="18" charset="0"/>
                          <a:cs typeface="Times New Roman" panose="02020603050405020304" pitchFamily="18" charset="0"/>
                        </a:rPr>
                        <a:t>Numărul total al beneficiarilor care au primit taloane de călătorie în cadrul statelor membre ale CSI, dintre care: </a:t>
                      </a:r>
                    </a:p>
                    <a:p>
                      <a:pPr marL="0" indent="0">
                        <a:lnSpc>
                          <a:spcPct val="115000"/>
                        </a:lnSpc>
                        <a:spcAft>
                          <a:spcPts val="0"/>
                        </a:spcAft>
                        <a:buFontTx/>
                        <a:buNone/>
                      </a:pPr>
                      <a:r>
                        <a:rPr lang="ro-RO" sz="1200" dirty="0">
                          <a:effectLst/>
                          <a:latin typeface="Times New Roman" panose="02020603050405020304" pitchFamily="18" charset="0"/>
                          <a:ea typeface="Times New Roman" panose="02020603050405020304" pitchFamily="18" charset="0"/>
                          <a:cs typeface="Times New Roman" panose="02020603050405020304" pitchFamily="18" charset="0"/>
                        </a:rPr>
                        <a:t>8 taloane gratuite</a:t>
                      </a:r>
                    </a:p>
                    <a:p>
                      <a:pPr marL="0" indent="0">
                        <a:lnSpc>
                          <a:spcPct val="115000"/>
                        </a:lnSpc>
                        <a:spcAft>
                          <a:spcPts val="0"/>
                        </a:spcAft>
                        <a:buFontTx/>
                        <a:buNone/>
                      </a:pPr>
                      <a:r>
                        <a:rPr lang="ro-RO" sz="1200" dirty="0">
                          <a:effectLst/>
                          <a:latin typeface="Times New Roman" panose="02020603050405020304" pitchFamily="18" charset="0"/>
                          <a:ea typeface="Times New Roman" panose="02020603050405020304" pitchFamily="18" charset="0"/>
                          <a:cs typeface="Times New Roman" panose="02020603050405020304" pitchFamily="18" charset="0"/>
                        </a:rPr>
                        <a:t>40 cu reducere de 50%</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dirty="0">
                          <a:effectLst/>
                          <a:latin typeface="Times New Roman" panose="02020603050405020304" pitchFamily="18" charset="0"/>
                          <a:cs typeface="Times New Roman" panose="02020603050405020304" pitchFamily="18" charset="0"/>
                        </a:rPr>
                        <a:t>Ministerul Sănătății, Muncii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Protecției Sociale al Republicii Moldova</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Numărul de beneficiari primari. </a:t>
                      </a: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Numărul total de beneficiari</a:t>
                      </a: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7119963"/>
                  </a:ext>
                </a:extLst>
              </a:tr>
            </a:tbl>
          </a:graphicData>
        </a:graphic>
      </p:graphicFrame>
    </p:spTree>
    <p:extLst>
      <p:ext uri="{BB962C8B-B14F-4D97-AF65-F5344CB8AC3E}">
        <p14:creationId xmlns:p14="http://schemas.microsoft.com/office/powerpoint/2010/main" val="130708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94490-6FA2-48EB-B50F-A4C6AD6C8313}"/>
              </a:ext>
            </a:extLst>
          </p:cNvPr>
          <p:cNvSpPr>
            <a:spLocks noGrp="1"/>
          </p:cNvSpPr>
          <p:nvPr>
            <p:ph type="title"/>
          </p:nvPr>
        </p:nvSpPr>
        <p:spPr>
          <a:xfrm>
            <a:off x="2024063" y="285750"/>
            <a:ext cx="8229600" cy="1143000"/>
          </a:xfrm>
        </p:spPr>
        <p:txBody>
          <a:bodyPr rtlCol="0">
            <a:normAutofit fontScale="90000"/>
          </a:bodyPr>
          <a:lstStyle/>
          <a:p>
            <a:pPr algn="ctr">
              <a:defRPr/>
            </a:pPr>
            <a:r>
              <a:rPr lang="ro-RO"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COMPONENŢA  DIRECŢIEI </a:t>
            </a:r>
            <a:br>
              <a:rPr lang="ru-RU" dirty="0">
                <a:solidFill>
                  <a:schemeClr val="accent1">
                    <a:tint val="88000"/>
                    <a:satMod val="150000"/>
                  </a:schemeClr>
                </a:solidFill>
              </a:rPr>
            </a:br>
            <a:endParaRPr lang="ru-RU" dirty="0">
              <a:solidFill>
                <a:schemeClr val="accent1">
                  <a:tint val="88000"/>
                  <a:satMod val="150000"/>
                </a:schemeClr>
              </a:solidFill>
            </a:endParaRPr>
          </a:p>
        </p:txBody>
      </p:sp>
      <p:graphicFrame>
        <p:nvGraphicFramePr>
          <p:cNvPr id="4" name="Содержимое 3">
            <a:extLst>
              <a:ext uri="{FF2B5EF4-FFF2-40B4-BE49-F238E27FC236}">
                <a16:creationId xmlns:a16="http://schemas.microsoft.com/office/drawing/2014/main" id="{E12B8802-251C-4ACB-A00D-9F5FE066ABE1}"/>
              </a:ext>
            </a:extLst>
          </p:cNvPr>
          <p:cNvGraphicFramePr>
            <a:graphicFrameLocks noGrp="1"/>
          </p:cNvGraphicFramePr>
          <p:nvPr>
            <p:ph idx="1"/>
            <p:extLst>
              <p:ext uri="{D42A27DB-BD31-4B8C-83A1-F6EECF244321}">
                <p14:modId xmlns:p14="http://schemas.microsoft.com/office/powerpoint/2010/main" val="2616333575"/>
              </p:ext>
            </p:extLst>
          </p:nvPr>
        </p:nvGraphicFramePr>
        <p:xfrm>
          <a:off x="2024063" y="982133"/>
          <a:ext cx="8229600" cy="5650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59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01DE25-6850-4431-BAF3-ED6DD686B718}"/>
              </a:ext>
            </a:extLst>
          </p:cNvPr>
          <p:cNvSpPr>
            <a:spLocks noGrp="1"/>
          </p:cNvSpPr>
          <p:nvPr>
            <p:ph type="title"/>
          </p:nvPr>
        </p:nvSpPr>
        <p:spPr>
          <a:xfrm>
            <a:off x="643467" y="383822"/>
            <a:ext cx="11311465" cy="1388534"/>
          </a:xfrm>
        </p:spPr>
        <p:txBody>
          <a:bodyPr>
            <a:noAutofit/>
          </a:bodyPr>
          <a:lstStyle/>
          <a:p>
            <a:pPr algn="just"/>
            <a:r>
              <a:rPr lang="ro-RO" sz="1800" dirty="0">
                <a:latin typeface="Times New Roman" panose="02020603050405020304" pitchFamily="18" charset="0"/>
                <a:cs typeface="Times New Roman" panose="02020603050405020304" pitchFamily="18" charset="0"/>
              </a:rPr>
              <a:t>	</a:t>
            </a:r>
            <a:br>
              <a:rPr lang="ro-RO" sz="1800" dirty="0">
                <a:latin typeface="Times New Roman" panose="02020603050405020304" pitchFamily="18" charset="0"/>
                <a:cs typeface="Times New Roman" panose="02020603050405020304" pitchFamily="18" charset="0"/>
              </a:rPr>
            </a:br>
            <a:r>
              <a:rPr lang="ro-RO" sz="2000" dirty="0">
                <a:latin typeface="Times New Roman" panose="02020603050405020304" pitchFamily="18" charset="0"/>
                <a:cs typeface="Times New Roman" panose="02020603050405020304" pitchFamily="18" charset="0"/>
              </a:rPr>
              <a:t>Direcția generală asistență socială este instituția publică, cu personalitate juridică, aflată în subordinea Consiliului municipal Chișinău. Aceasta oferă asistență și sprijin pentru familii, persoane singuratice, vârstnice, cu dizabilități aflate în nevoie, abuzate, marginalizate.</a:t>
            </a:r>
            <a:br>
              <a:rPr lang="ro-RO" sz="2000" dirty="0">
                <a:latin typeface="Times New Roman" panose="02020603050405020304" pitchFamily="18" charset="0"/>
                <a:cs typeface="Times New Roman" panose="02020603050405020304" pitchFamily="18" charset="0"/>
              </a:rPr>
            </a:br>
            <a:r>
              <a:rPr lang="ro-RO" sz="2000" b="1" dirty="0">
                <a:latin typeface="Times New Roman" panose="02020603050405020304" pitchFamily="18" charset="0"/>
                <a:cs typeface="Times New Roman" panose="02020603050405020304" pitchFamily="18" charset="0"/>
              </a:rPr>
              <a:t>Misiunea</a:t>
            </a:r>
            <a:r>
              <a:rPr lang="ro-RO" sz="2000" dirty="0">
                <a:latin typeface="Times New Roman" panose="02020603050405020304" pitchFamily="18" charset="0"/>
                <a:cs typeface="Times New Roman" panose="02020603050405020304" pitchFamily="18" charset="0"/>
              </a:rPr>
              <a:t> instituției este de a asigura persoanelor domiciliate în municipiul Chișinău, un sistem de asistență socială care să răspundă nevoilor identificate și să ofere o securitate socială universală și cuprinzătoare. </a:t>
            </a:r>
            <a:br>
              <a:rPr lang="ro-RO" sz="20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B72592C-0BB7-4218-9A78-74BD829ABE74}"/>
              </a:ext>
            </a:extLst>
          </p:cNvPr>
          <p:cNvSpPr>
            <a:spLocks noGrp="1"/>
          </p:cNvSpPr>
          <p:nvPr>
            <p:ph idx="1"/>
          </p:nvPr>
        </p:nvSpPr>
        <p:spPr>
          <a:xfrm>
            <a:off x="733647" y="1903228"/>
            <a:ext cx="11097109" cy="4699591"/>
          </a:xfrm>
        </p:spPr>
        <p:txBody>
          <a:bodyPr>
            <a:normAutofit fontScale="55000" lnSpcReduction="20000"/>
          </a:bodyPr>
          <a:lstStyle/>
          <a:p>
            <a:pPr marL="0" indent="0" algn="just">
              <a:lnSpc>
                <a:spcPct val="120000"/>
              </a:lnSpc>
              <a:spcBef>
                <a:spcPts val="0"/>
              </a:spcBef>
              <a:buNone/>
            </a:pPr>
            <a:r>
              <a:rPr lang="ro-RO" sz="3600" b="1" dirty="0">
                <a:latin typeface="Times New Roman" panose="02020603050405020304" pitchFamily="18" charset="0"/>
                <a:cs typeface="Times New Roman" panose="02020603050405020304" pitchFamily="18" charset="0"/>
              </a:rPr>
              <a:t>1. Structura Direcției generale asistență  socială</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RO" sz="3600" dirty="0">
                <a:latin typeface="Times New Roman" panose="02020603050405020304" pitchFamily="18" charset="0"/>
                <a:cs typeface="Times New Roman" panose="02020603050405020304" pitchFamily="18" charset="0"/>
              </a:rPr>
              <a:t>În subordinea Direcției generale asistență socială sunt cinci Direcții de asistență socială teritoriale (Botanica, Buiucani, Centru, Ciocana, Râșcani). </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RO" sz="3600" dirty="0">
                <a:latin typeface="Times New Roman" panose="02020603050405020304" pitchFamily="18" charset="0"/>
                <a:cs typeface="Times New Roman" panose="02020603050405020304" pitchFamily="18" charset="0"/>
              </a:rPr>
              <a:t>În cadrul Direcției generale asistență socială, conform statelor de personal sânt </a:t>
            </a:r>
            <a:r>
              <a:rPr lang="ro-RO" sz="3600" b="1" i="1" u="sng" dirty="0">
                <a:latin typeface="Times New Roman" panose="02020603050405020304" pitchFamily="18" charset="0"/>
                <a:cs typeface="Times New Roman" panose="02020603050405020304" pitchFamily="18" charset="0"/>
              </a:rPr>
              <a:t>aprobate 1014,5 unități</a:t>
            </a:r>
            <a:r>
              <a:rPr lang="ro-RO" sz="3600" dirty="0">
                <a:latin typeface="Times New Roman" panose="02020603050405020304" pitchFamily="18" charset="0"/>
                <a:cs typeface="Times New Roman" panose="02020603050405020304" pitchFamily="18" charset="0"/>
              </a:rPr>
              <a:t>, inclusiv:</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RO" sz="3600" dirty="0">
                <a:latin typeface="Times New Roman" panose="02020603050405020304" pitchFamily="18" charset="0"/>
                <a:cs typeface="Times New Roman" panose="02020603050405020304" pitchFamily="18" charset="0"/>
              </a:rPr>
              <a:t>- </a:t>
            </a:r>
            <a:r>
              <a:rPr lang="ro-MD" sz="3600" dirty="0">
                <a:latin typeface="Times New Roman" panose="02020603050405020304" pitchFamily="18" charset="0"/>
                <a:cs typeface="Times New Roman" panose="02020603050405020304" pitchFamily="18" charset="0"/>
              </a:rPr>
              <a:t>45 unități în statele aparatului (43 funcționari publici, 1 șofer, 1 secretar al conducătorului);</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- 144,5 unități în Serviciul de asistență socială comunitară (136 asistenți sociali, 6 șefi serviciu, 2,5 șoferi);</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- 299 unități în Serviciului îngrijire socială la domiciliu (280 lucrători sociali; 10 șefi Serviciu; 9 șoferi);</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- 14 unități în Serviciul social “Echipă mobilă” (2 manageri, 2 asistenți sociali, 2 psihologi, 2 logopezi, 4 </a:t>
            </a:r>
            <a:r>
              <a:rPr lang="ro-MD" sz="3600" dirty="0" err="1">
                <a:latin typeface="Times New Roman" panose="02020603050405020304" pitchFamily="18" charset="0"/>
                <a:cs typeface="Times New Roman" panose="02020603050405020304" pitchFamily="18" charset="0"/>
              </a:rPr>
              <a:t>kinetoterapeuţi</a:t>
            </a:r>
            <a:r>
              <a:rPr lang="ro-MD" sz="3600" dirty="0">
                <a:latin typeface="Times New Roman" panose="02020603050405020304" pitchFamily="18" charset="0"/>
                <a:cs typeface="Times New Roman" panose="02020603050405020304" pitchFamily="18" charset="0"/>
              </a:rPr>
              <a:t>, 2 șofer);</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- 498 unități în Serviciul social “Asistență personală” (16 șefi al Serviciului, 480 asistenți personali, 1 specialist în resurse umane, 1 specialist în contabilitate).</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- 5  felceri-proteziști;</a:t>
            </a:r>
            <a:endParaRPr lang="ru-RU" sz="3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o-MD" sz="3600" dirty="0">
                <a:latin typeface="Times New Roman" panose="02020603050405020304" pitchFamily="18" charset="0"/>
                <a:cs typeface="Times New Roman" panose="02020603050405020304" pitchFamily="18" charset="0"/>
              </a:rPr>
              <a:t>- 9 unități în personalul de deservire (6 dereticătoare; 1 lăcătuș; 1 electrician; 1 măturător).</a:t>
            </a:r>
            <a:endParaRPr lang="ru-RU" sz="36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60313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C97C7D-FD43-4F16-8904-9F6E147F3B68}"/>
              </a:ext>
            </a:extLst>
          </p:cNvPr>
          <p:cNvSpPr>
            <a:spLocks noGrp="1"/>
          </p:cNvSpPr>
          <p:nvPr>
            <p:ph type="title"/>
          </p:nvPr>
        </p:nvSpPr>
        <p:spPr/>
        <p:txBody>
          <a:bodyPr>
            <a:noAutofit/>
          </a:bodyPr>
          <a:lstStyle/>
          <a:p>
            <a:pPr algn="just"/>
            <a:r>
              <a:rPr lang="ro-RO" sz="2800" dirty="0">
                <a:latin typeface="Times New Roman" panose="02020603050405020304" pitchFamily="18" charset="0"/>
                <a:cs typeface="Times New Roman" panose="02020603050405020304" pitchFamily="18" charset="0"/>
              </a:rPr>
              <a:t>Pentru asigurarea activității Direcției generale asistență socială, pentru anul 2017, au fost aprobate mijloace financiare, conform tabelului:</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05A076A5-2E76-44A2-B087-52D4A11069C0}"/>
              </a:ext>
            </a:extLst>
          </p:cNvPr>
          <p:cNvGraphicFramePr>
            <a:graphicFrameLocks noGrp="1"/>
          </p:cNvGraphicFramePr>
          <p:nvPr>
            <p:ph idx="1"/>
            <p:extLst>
              <p:ext uri="{D42A27DB-BD31-4B8C-83A1-F6EECF244321}">
                <p14:modId xmlns:p14="http://schemas.microsoft.com/office/powerpoint/2010/main" val="3912279258"/>
              </p:ext>
            </p:extLst>
          </p:nvPr>
        </p:nvGraphicFramePr>
        <p:xfrm>
          <a:off x="654756" y="1207911"/>
          <a:ext cx="10995377" cy="5100537"/>
        </p:xfrm>
        <a:graphic>
          <a:graphicData uri="http://schemas.openxmlformats.org/drawingml/2006/table">
            <a:tbl>
              <a:tblPr firstRow="1" firstCol="1" bandRow="1" bandCol="1">
                <a:tableStyleId>{5C22544A-7EE6-4342-B048-85BDC9FD1C3A}</a:tableStyleId>
              </a:tblPr>
              <a:tblGrid>
                <a:gridCol w="5157749">
                  <a:extLst>
                    <a:ext uri="{9D8B030D-6E8A-4147-A177-3AD203B41FA5}">
                      <a16:colId xmlns:a16="http://schemas.microsoft.com/office/drawing/2014/main" val="3150641830"/>
                    </a:ext>
                  </a:extLst>
                </a:gridCol>
                <a:gridCol w="2155850">
                  <a:extLst>
                    <a:ext uri="{9D8B030D-6E8A-4147-A177-3AD203B41FA5}">
                      <a16:colId xmlns:a16="http://schemas.microsoft.com/office/drawing/2014/main" val="15945261"/>
                    </a:ext>
                  </a:extLst>
                </a:gridCol>
                <a:gridCol w="1840889">
                  <a:extLst>
                    <a:ext uri="{9D8B030D-6E8A-4147-A177-3AD203B41FA5}">
                      <a16:colId xmlns:a16="http://schemas.microsoft.com/office/drawing/2014/main" val="2105036400"/>
                    </a:ext>
                  </a:extLst>
                </a:gridCol>
                <a:gridCol w="1840889">
                  <a:extLst>
                    <a:ext uri="{9D8B030D-6E8A-4147-A177-3AD203B41FA5}">
                      <a16:colId xmlns:a16="http://schemas.microsoft.com/office/drawing/2014/main" val="3232550848"/>
                    </a:ext>
                  </a:extLst>
                </a:gridCol>
              </a:tblGrid>
              <a:tr h="353754">
                <a:tc rowSpan="2">
                  <a:txBody>
                    <a:bodyPr/>
                    <a:lstStyle/>
                    <a:p>
                      <a:pPr indent="228600" algn="ctr">
                        <a:lnSpc>
                          <a:spcPct val="107000"/>
                        </a:lnSpc>
                        <a:spcAft>
                          <a:spcPts val="0"/>
                        </a:spcAft>
                      </a:pP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indent="228600" algn="ctr">
                        <a:lnSpc>
                          <a:spcPct val="107000"/>
                        </a:lnSpc>
                        <a:spcAft>
                          <a:spcPts val="0"/>
                        </a:spcAft>
                      </a:pPr>
                      <a:r>
                        <a:rPr lang="ro-RO" sz="1600" dirty="0">
                          <a:effectLst/>
                          <a:latin typeface="Times New Roman" panose="02020603050405020304" pitchFamily="18" charset="0"/>
                          <a:cs typeface="Times New Roman" panose="02020603050405020304" pitchFamily="18" charset="0"/>
                        </a:rPr>
                        <a:t>Anul 2017</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82280710"/>
                  </a:ext>
                </a:extLst>
              </a:tr>
              <a:tr h="488037">
                <a:tc vMerge="1">
                  <a:txBody>
                    <a:bodyPr/>
                    <a:lstStyle/>
                    <a:p>
                      <a:endParaRPr lang="ru-RU"/>
                    </a:p>
                  </a:txBody>
                  <a:tcPr/>
                </a:tc>
                <a:tc>
                  <a:txBody>
                    <a:bodyPr/>
                    <a:lstStyle/>
                    <a:p>
                      <a:pPr indent="228600" algn="ctr">
                        <a:lnSpc>
                          <a:spcPct val="107000"/>
                        </a:lnSpc>
                        <a:spcAft>
                          <a:spcPts val="0"/>
                        </a:spcAft>
                      </a:pPr>
                      <a:r>
                        <a:rPr lang="ro-RO" sz="1600" dirty="0">
                          <a:effectLst/>
                          <a:latin typeface="Times New Roman" panose="02020603050405020304" pitchFamily="18" charset="0"/>
                          <a:cs typeface="Times New Roman" panose="02020603050405020304" pitchFamily="18" charset="0"/>
                        </a:rPr>
                        <a:t>Aprobate pentru anul 2017 </a:t>
                      </a: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(mii lei)</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28600" algn="ctr">
                        <a:lnSpc>
                          <a:spcPct val="107000"/>
                        </a:lnSpc>
                        <a:spcAft>
                          <a:spcPts val="0"/>
                        </a:spcAft>
                      </a:pPr>
                      <a:r>
                        <a:rPr lang="ro-RO" sz="1600" dirty="0">
                          <a:effectLst/>
                          <a:latin typeface="Times New Roman" panose="02020603050405020304" pitchFamily="18" charset="0"/>
                          <a:cs typeface="Times New Roman" panose="02020603050405020304" pitchFamily="18" charset="0"/>
                        </a:rPr>
                        <a:t>Efective</a:t>
                      </a:r>
                    </a:p>
                  </a:txBody>
                  <a:tcPr marL="68580" marR="68580" marT="0" marB="0"/>
                </a:tc>
                <a:tc>
                  <a:txBody>
                    <a:bodyPr/>
                    <a:lstStyle/>
                    <a:p>
                      <a:pPr indent="228600" algn="ctr">
                        <a:lnSpc>
                          <a:spcPct val="107000"/>
                        </a:lnSpc>
                        <a:spcAft>
                          <a:spcPts val="0"/>
                        </a:spcAft>
                      </a:pPr>
                      <a:r>
                        <a:rPr lang="ro-RO" sz="1600" dirty="0">
                          <a:effectLst/>
                          <a:latin typeface="Times New Roman" panose="02020603050405020304" pitchFamily="18" charset="0"/>
                          <a:cs typeface="Times New Roman" panose="02020603050405020304" pitchFamily="18" charset="0"/>
                        </a:rPr>
                        <a:t>Planificate pentru anul 2018 </a:t>
                      </a: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(mii lei)</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1431370"/>
                  </a:ext>
                </a:extLst>
              </a:tr>
              <a:tr h="353754">
                <a:tc>
                  <a:txBody>
                    <a:bodyPr/>
                    <a:lstStyle/>
                    <a:p>
                      <a:pPr indent="228600" algn="l">
                        <a:lnSpc>
                          <a:spcPct val="107000"/>
                        </a:lnSpc>
                        <a:spcAft>
                          <a:spcPts val="0"/>
                        </a:spcAft>
                      </a:pPr>
                      <a:r>
                        <a:rPr lang="ro-RO" sz="1800" dirty="0">
                          <a:effectLst/>
                          <a:latin typeface="Times New Roman" panose="02020603050405020304" pitchFamily="18" charset="0"/>
                          <a:cs typeface="Times New Roman" panose="02020603050405020304" pitchFamily="18" charset="0"/>
                        </a:rPr>
                        <a:t>Serviciul de îngrijire socială la domiciliu</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14 088,3</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11 211,4</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14 293,7</a:t>
                      </a:r>
                    </a:p>
                  </a:txBody>
                  <a:tcPr marL="9525" marR="9525" marT="9525" marB="0" anchor="ctr"/>
                </a:tc>
                <a:extLst>
                  <a:ext uri="{0D108BD9-81ED-4DB2-BD59-A6C34878D82A}">
                    <a16:rowId xmlns:a16="http://schemas.microsoft.com/office/drawing/2014/main" val="106532338"/>
                  </a:ext>
                </a:extLst>
              </a:tr>
              <a:tr h="353754">
                <a:tc>
                  <a:txBody>
                    <a:bodyPr/>
                    <a:lstStyle/>
                    <a:p>
                      <a:pPr indent="228600" algn="l">
                        <a:lnSpc>
                          <a:spcPct val="107000"/>
                        </a:lnSpc>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Serviciul asistență socială comunitară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9 214,2</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7 196,8</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9 763,2</a:t>
                      </a:r>
                    </a:p>
                  </a:txBody>
                  <a:tcPr marL="9525" marR="9525" marT="9525" marB="0" anchor="ctr"/>
                </a:tc>
                <a:extLst>
                  <a:ext uri="{0D108BD9-81ED-4DB2-BD59-A6C34878D82A}">
                    <a16:rowId xmlns:a16="http://schemas.microsoft.com/office/drawing/2014/main" val="4220272454"/>
                  </a:ext>
                </a:extLst>
              </a:tr>
              <a:tr h="353754">
                <a:tc>
                  <a:txBody>
                    <a:bodyPr/>
                    <a:lstStyle/>
                    <a:p>
                      <a:pPr indent="228600" algn="l">
                        <a:lnSpc>
                          <a:spcPct val="107000"/>
                        </a:lnSpc>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Serviciul de protezare și ortopedie</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339,3</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291,0</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340,4</a:t>
                      </a:r>
                    </a:p>
                  </a:txBody>
                  <a:tcPr marL="9525" marR="9525" marT="9525" marB="0" anchor="ctr"/>
                </a:tc>
                <a:extLst>
                  <a:ext uri="{0D108BD9-81ED-4DB2-BD59-A6C34878D82A}">
                    <a16:rowId xmlns:a16="http://schemas.microsoft.com/office/drawing/2014/main" val="2188879192"/>
                  </a:ext>
                </a:extLst>
              </a:tr>
              <a:tr h="353754">
                <a:tc>
                  <a:txBody>
                    <a:bodyPr/>
                    <a:lstStyle/>
                    <a:p>
                      <a:pPr indent="228600" algn="l">
                        <a:lnSpc>
                          <a:spcPct val="107000"/>
                        </a:lnSpc>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Serviciul "Asistență personală"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17 900,0</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14 513,7</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17 788,4</a:t>
                      </a:r>
                    </a:p>
                  </a:txBody>
                  <a:tcPr marL="9525" marR="9525" marT="9525" marB="0" anchor="ctr"/>
                </a:tc>
                <a:extLst>
                  <a:ext uri="{0D108BD9-81ED-4DB2-BD59-A6C34878D82A}">
                    <a16:rowId xmlns:a16="http://schemas.microsoft.com/office/drawing/2014/main" val="3584259370"/>
                  </a:ext>
                </a:extLst>
              </a:tr>
              <a:tr h="353754">
                <a:tc>
                  <a:txBody>
                    <a:bodyPr/>
                    <a:lstStyle/>
                    <a:p>
                      <a:pPr indent="228600" algn="l">
                        <a:lnSpc>
                          <a:spcPct val="107000"/>
                        </a:lnSpc>
                        <a:spcAft>
                          <a:spcPts val="0"/>
                        </a:spcAf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Serviciul social "Echipa mobilă"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1 010,8</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748,9</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cs typeface="Times New Roman" panose="02020603050405020304" pitchFamily="18" charset="0"/>
                        </a:rPr>
                        <a:t>1 095,0</a:t>
                      </a:r>
                    </a:p>
                  </a:txBody>
                  <a:tcPr marL="9525" marR="9525" marT="9525" marB="0" anchor="ctr"/>
                </a:tc>
                <a:extLst>
                  <a:ext uri="{0D108BD9-81ED-4DB2-BD59-A6C34878D82A}">
                    <a16:rowId xmlns:a16="http://schemas.microsoft.com/office/drawing/2014/main" val="1927279772"/>
                  </a:ext>
                </a:extLst>
              </a:tr>
              <a:tr h="274716">
                <a:tc>
                  <a:txBody>
                    <a:bodyPr/>
                    <a:lstStyle/>
                    <a:p>
                      <a:pPr indent="228600" algn="just">
                        <a:lnSpc>
                          <a:spcPct val="107000"/>
                        </a:lnSpc>
                        <a:spcAft>
                          <a:spcPts val="0"/>
                        </a:spcAft>
                      </a:pPr>
                      <a:r>
                        <a:rPr lang="it-IT" sz="1600" dirty="0">
                          <a:effectLst/>
                          <a:latin typeface="Times New Roman" panose="02020603050405020304" pitchFamily="18" charset="0"/>
                          <a:ea typeface="Times New Roman" panose="02020603050405020304" pitchFamily="18" charset="0"/>
                          <a:cs typeface="Times New Roman" panose="02020603050405020304" pitchFamily="18" charset="0"/>
                        </a:rPr>
                        <a:t>Aparatul direcţiei generale asistenţă socială</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fontAlgn="b"/>
                      <a:r>
                        <a:rPr lang="ru-RU" sz="1800" b="1" i="0" u="none" strike="noStrike" dirty="0">
                          <a:solidFill>
                            <a:schemeClr val="tx1"/>
                          </a:solidFill>
                          <a:effectLst/>
                          <a:latin typeface="Times New Roman" panose="02020603050405020304" pitchFamily="18" charset="0"/>
                        </a:rPr>
                        <a:t>113 461,8</a:t>
                      </a:r>
                    </a:p>
                  </a:txBody>
                  <a:tcPr marL="9525" marR="9525" marT="9525" marB="0" anchor="ctr"/>
                </a:tc>
                <a:tc>
                  <a:txBody>
                    <a:bodyPr/>
                    <a:lstStyle/>
                    <a:p>
                      <a:pPr algn="ctr" fontAlgn="b"/>
                      <a:r>
                        <a:rPr lang="ru-RU" sz="1800" b="1" i="0" u="none" strike="noStrike" dirty="0">
                          <a:solidFill>
                            <a:schemeClr val="tx1"/>
                          </a:solidFill>
                          <a:effectLst/>
                          <a:latin typeface="Times New Roman" panose="02020603050405020304" pitchFamily="18" charset="0"/>
                        </a:rPr>
                        <a:t>64 504,2</a:t>
                      </a:r>
                    </a:p>
                  </a:txBody>
                  <a:tcPr marL="9525" marR="9525" marT="9525" marB="0" anchor="ctr"/>
                </a:tc>
                <a:tc>
                  <a:txBody>
                    <a:bodyPr/>
                    <a:lstStyle/>
                    <a:p>
                      <a:pPr algn="ctr" fontAlgn="b"/>
                      <a:r>
                        <a:rPr lang="ru-RU" sz="1800" b="1" i="0" u="none" strike="noStrike" dirty="0">
                          <a:solidFill>
                            <a:schemeClr val="tx1"/>
                          </a:solidFill>
                          <a:effectLst/>
                          <a:latin typeface="Times New Roman" panose="02020603050405020304" pitchFamily="18" charset="0"/>
                        </a:rPr>
                        <a:t>10</a:t>
                      </a:r>
                      <a:r>
                        <a:rPr lang="ro-MD" sz="1800" b="1" i="0" u="none" strike="noStrike" dirty="0">
                          <a:solidFill>
                            <a:schemeClr val="tx1"/>
                          </a:solidFill>
                          <a:effectLst/>
                          <a:latin typeface="Times New Roman" panose="02020603050405020304" pitchFamily="18" charset="0"/>
                        </a:rPr>
                        <a:t>4</a:t>
                      </a:r>
                      <a:r>
                        <a:rPr lang="ru-RU" sz="1800" b="1" i="0" u="none" strike="noStrike" dirty="0">
                          <a:solidFill>
                            <a:schemeClr val="tx1"/>
                          </a:solidFill>
                          <a:effectLst/>
                          <a:latin typeface="Times New Roman" panose="02020603050405020304" pitchFamily="18" charset="0"/>
                        </a:rPr>
                        <a:t> 049,4</a:t>
                      </a:r>
                    </a:p>
                  </a:txBody>
                  <a:tcPr marL="9525" marR="9525" marT="9525" marB="0" anchor="ctr"/>
                </a:tc>
                <a:extLst>
                  <a:ext uri="{0D108BD9-81ED-4DB2-BD59-A6C34878D82A}">
                    <a16:rowId xmlns:a16="http://schemas.microsoft.com/office/drawing/2014/main" val="1848426018"/>
                  </a:ext>
                </a:extLst>
              </a:tr>
              <a:tr h="274716">
                <a:tc>
                  <a:txBody>
                    <a:bodyPr/>
                    <a:lstStyle/>
                    <a:p>
                      <a:pPr marL="285750" lvl="0" indent="-285750" algn="l" fontAlgn="ctr">
                        <a:buFont typeface="Wingdings" panose="05000000000000000000" pitchFamily="2" charset="2"/>
                        <a:buChar char="Ø"/>
                      </a:pPr>
                      <a:r>
                        <a:rPr lang="ro-RO" sz="1800" b="1" i="0" u="none" strike="noStrike" dirty="0">
                          <a:solidFill>
                            <a:schemeClr val="bg1"/>
                          </a:solidFill>
                          <a:effectLst/>
                          <a:latin typeface="Times New Roman" panose="02020603050405020304" pitchFamily="18" charset="0"/>
                          <a:cs typeface="Times New Roman" panose="02020603050405020304" pitchFamily="18" charset="0"/>
                        </a:rPr>
                        <a:t>Ajutoare de paște</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7 000,0</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6 629,7</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7 000,0</a:t>
                      </a:r>
                    </a:p>
                  </a:txBody>
                  <a:tcPr marL="9525" marR="9525" marT="9525" marB="0" anchor="ctr"/>
                </a:tc>
                <a:extLst>
                  <a:ext uri="{0D108BD9-81ED-4DB2-BD59-A6C34878D82A}">
                    <a16:rowId xmlns:a16="http://schemas.microsoft.com/office/drawing/2014/main" val="1214607941"/>
                  </a:ext>
                </a:extLst>
              </a:tr>
              <a:tr h="274716">
                <a:tc>
                  <a:txBody>
                    <a:bodyPr/>
                    <a:lstStyle/>
                    <a:p>
                      <a:pPr marL="285750" lvl="0" indent="-285750" algn="l" fontAlgn="ctr">
                        <a:buFont typeface="Wingdings" panose="05000000000000000000" pitchFamily="2" charset="2"/>
                        <a:buChar char="Ø"/>
                      </a:pPr>
                      <a:r>
                        <a:rPr lang="ro-RO" sz="1800" b="1" i="0" u="none" strike="noStrike" dirty="0">
                          <a:solidFill>
                            <a:schemeClr val="bg1"/>
                          </a:solidFill>
                          <a:effectLst/>
                          <a:latin typeface="Times New Roman" panose="02020603050405020304" pitchFamily="18" charset="0"/>
                          <a:cs typeface="Times New Roman" panose="02020603050405020304" pitchFamily="18" charset="0"/>
                        </a:rPr>
                        <a:t>Compensații pentru serviciile de transport</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24 299,3</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17 374,1</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22 295,9</a:t>
                      </a:r>
                    </a:p>
                  </a:txBody>
                  <a:tcPr marL="9525" marR="9525" marT="9525" marB="0" anchor="ctr"/>
                </a:tc>
                <a:extLst>
                  <a:ext uri="{0D108BD9-81ED-4DB2-BD59-A6C34878D82A}">
                    <a16:rowId xmlns:a16="http://schemas.microsoft.com/office/drawing/2014/main" val="1494884871"/>
                  </a:ext>
                </a:extLst>
              </a:tr>
              <a:tr h="540214">
                <a:tc>
                  <a:txBody>
                    <a:bodyPr/>
                    <a:lstStyle/>
                    <a:p>
                      <a:pPr marL="285750" lvl="0" indent="-285750" algn="l" fontAlgn="ctr">
                        <a:buFont typeface="Wingdings" panose="05000000000000000000" pitchFamily="2" charset="2"/>
                        <a:buChar char="Ø"/>
                      </a:pPr>
                      <a:r>
                        <a:rPr lang="ro-RO" sz="1800" b="1" i="0" u="none" strike="noStrike" dirty="0">
                          <a:solidFill>
                            <a:schemeClr val="bg1"/>
                          </a:solidFill>
                          <a:effectLst/>
                          <a:latin typeface="Times New Roman" panose="02020603050405020304" pitchFamily="18" charset="0"/>
                          <a:cs typeface="Times New Roman" panose="02020603050405020304" pitchFamily="18" charset="0"/>
                        </a:rPr>
                        <a:t>Compensații pentru călătoria în transportul public acordate persoanelor în vârstă </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71 204,0</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32 881,8</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62 437,6</a:t>
                      </a:r>
                    </a:p>
                  </a:txBody>
                  <a:tcPr marL="9525" marR="9525" marT="9525" marB="0" anchor="ctr"/>
                </a:tc>
                <a:extLst>
                  <a:ext uri="{0D108BD9-81ED-4DB2-BD59-A6C34878D82A}">
                    <a16:rowId xmlns:a16="http://schemas.microsoft.com/office/drawing/2014/main" val="163220651"/>
                  </a:ext>
                </a:extLst>
              </a:tr>
              <a:tr h="274716">
                <a:tc>
                  <a:txBody>
                    <a:bodyPr/>
                    <a:lstStyle/>
                    <a:p>
                      <a:pPr marL="285750" lvl="0" indent="-285750" algn="l" fontAlgn="ctr">
                        <a:buFont typeface="Wingdings" panose="05000000000000000000" pitchFamily="2" charset="2"/>
                        <a:buChar char="Ø"/>
                      </a:pPr>
                      <a:r>
                        <a:rPr lang="ro-RO" sz="1800" b="1" i="0" u="none" strike="noStrike" dirty="0">
                          <a:solidFill>
                            <a:schemeClr val="bg1"/>
                          </a:solidFill>
                          <a:effectLst/>
                          <a:latin typeface="Times New Roman" panose="02020603050405020304" pitchFamily="18" charset="0"/>
                          <a:cs typeface="Times New Roman" panose="02020603050405020304" pitchFamily="18" charset="0"/>
                        </a:rPr>
                        <a:t>Cantine</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4 993,6</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3 664,2</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4 582,8</a:t>
                      </a:r>
                    </a:p>
                  </a:txBody>
                  <a:tcPr marL="9525" marR="9525" marT="9525" marB="0" anchor="ctr"/>
                </a:tc>
                <a:extLst>
                  <a:ext uri="{0D108BD9-81ED-4DB2-BD59-A6C34878D82A}">
                    <a16:rowId xmlns:a16="http://schemas.microsoft.com/office/drawing/2014/main" val="2576551595"/>
                  </a:ext>
                </a:extLst>
              </a:tr>
              <a:tr h="762625">
                <a:tc>
                  <a:txBody>
                    <a:bodyPr/>
                    <a:lstStyle/>
                    <a:p>
                      <a:pPr marL="285750" lvl="0" indent="-285750" algn="l" fontAlgn="ctr">
                        <a:buFont typeface="Wingdings" panose="05000000000000000000" pitchFamily="2" charset="2"/>
                        <a:buChar char="Ø"/>
                      </a:pPr>
                      <a:r>
                        <a:rPr lang="ro-RO" sz="1800" b="1" i="0" u="none" strike="noStrike" dirty="0">
                          <a:solidFill>
                            <a:schemeClr val="bg1"/>
                          </a:solidFill>
                          <a:effectLst/>
                          <a:latin typeface="Times New Roman" panose="02020603050405020304" pitchFamily="18" charset="0"/>
                          <a:cs typeface="Times New Roman" panose="02020603050405020304" pitchFamily="18" charset="0"/>
                        </a:rPr>
                        <a:t>Compensarea cheltuielilor pentru organizarea funeraliilor participanților și invalizilor de război</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25,0</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10,3</a:t>
                      </a:r>
                    </a:p>
                  </a:txBody>
                  <a:tcPr marL="9525" marR="9525" marT="9525" marB="0" anchor="ctr"/>
                </a:tc>
                <a:tc>
                  <a:txBody>
                    <a:bodyPr/>
                    <a:lstStyle/>
                    <a:p>
                      <a:pPr algn="ctr" fontAlgn="b"/>
                      <a:r>
                        <a:rPr lang="ru-RU" sz="1800" b="0" i="0" u="none" strike="noStrike" dirty="0">
                          <a:solidFill>
                            <a:schemeClr val="tx1"/>
                          </a:solidFill>
                          <a:effectLst/>
                          <a:latin typeface="Times New Roman" panose="02020603050405020304" pitchFamily="18" charset="0"/>
                        </a:rPr>
                        <a:t>25,0</a:t>
                      </a:r>
                    </a:p>
                  </a:txBody>
                  <a:tcPr marL="9525" marR="9525" marT="9525" marB="0" anchor="ctr"/>
                </a:tc>
                <a:extLst>
                  <a:ext uri="{0D108BD9-81ED-4DB2-BD59-A6C34878D82A}">
                    <a16:rowId xmlns:a16="http://schemas.microsoft.com/office/drawing/2014/main" val="174016450"/>
                  </a:ext>
                </a:extLst>
              </a:tr>
            </a:tbl>
          </a:graphicData>
        </a:graphic>
      </p:graphicFrame>
    </p:spTree>
    <p:extLst>
      <p:ext uri="{BB962C8B-B14F-4D97-AF65-F5344CB8AC3E}">
        <p14:creationId xmlns:p14="http://schemas.microsoft.com/office/powerpoint/2010/main" val="74234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8A904B-891A-4FC9-B1BD-F7D96EF070AB}"/>
              </a:ext>
            </a:extLst>
          </p:cNvPr>
          <p:cNvSpPr>
            <a:spLocks noGrp="1"/>
          </p:cNvSpPr>
          <p:nvPr>
            <p:ph type="title"/>
          </p:nvPr>
        </p:nvSpPr>
        <p:spPr>
          <a:xfrm>
            <a:off x="1666844" y="214291"/>
            <a:ext cx="8183562" cy="1000125"/>
          </a:xfrm>
        </p:spPr>
        <p:txBody>
          <a:bodyPr/>
          <a:lstStyle/>
          <a:p>
            <a:pPr>
              <a:defRPr/>
            </a:pPr>
            <a:r>
              <a:rPr lang="en-US" spc="300" dirty="0" err="1">
                <a:solidFill>
                  <a:srgbClr val="FF0000"/>
                </a:solidFill>
                <a:effectLst>
                  <a:outerShdw blurRad="38100" dist="38100" dir="2700000" algn="tl">
                    <a:srgbClr val="000000">
                      <a:alpha val="43137"/>
                    </a:srgbClr>
                  </a:outerShdw>
                </a:effectLst>
              </a:rPr>
              <a:t>Fluxul</a:t>
            </a:r>
            <a:r>
              <a:rPr lang="en-US" spc="300" dirty="0">
                <a:solidFill>
                  <a:srgbClr val="FF0000"/>
                </a:solidFill>
                <a:effectLst>
                  <a:outerShdw blurRad="38100" dist="38100" dir="2700000" algn="tl">
                    <a:srgbClr val="000000">
                      <a:alpha val="43137"/>
                    </a:srgbClr>
                  </a:outerShdw>
                </a:effectLst>
              </a:rPr>
              <a:t> </a:t>
            </a:r>
            <a:r>
              <a:rPr lang="en-US" spc="300" dirty="0" err="1">
                <a:solidFill>
                  <a:srgbClr val="FF0000"/>
                </a:solidFill>
                <a:effectLst>
                  <a:outerShdw blurRad="38100" dist="38100" dir="2700000" algn="tl">
                    <a:srgbClr val="000000">
                      <a:alpha val="43137"/>
                    </a:srgbClr>
                  </a:outerShdw>
                </a:effectLst>
              </a:rPr>
              <a:t>cadrelor</a:t>
            </a:r>
            <a:endParaRPr lang="ru-RU" spc="300" dirty="0">
              <a:solidFill>
                <a:srgbClr val="FF0000"/>
              </a:solidFill>
              <a:effectLst>
                <a:outerShdw blurRad="38100" dist="38100" dir="2700000" algn="tl">
                  <a:srgbClr val="000000">
                    <a:alpha val="43137"/>
                  </a:srgbClr>
                </a:outerShdw>
              </a:effectLst>
            </a:endParaRPr>
          </a:p>
        </p:txBody>
      </p:sp>
      <p:graphicFrame>
        <p:nvGraphicFramePr>
          <p:cNvPr id="9" name="Содержимое 8">
            <a:extLst>
              <a:ext uri="{FF2B5EF4-FFF2-40B4-BE49-F238E27FC236}">
                <a16:creationId xmlns:a16="http://schemas.microsoft.com/office/drawing/2014/main" id="{A61795F8-6543-43DE-B4AB-4110D5BD5FA4}"/>
              </a:ext>
            </a:extLst>
          </p:cNvPr>
          <p:cNvGraphicFramePr>
            <a:graphicFrameLocks noGrp="1"/>
          </p:cNvGraphicFramePr>
          <p:nvPr>
            <p:ph idx="1"/>
            <p:extLst>
              <p:ext uri="{D42A27DB-BD31-4B8C-83A1-F6EECF244321}">
                <p14:modId xmlns:p14="http://schemas.microsoft.com/office/powerpoint/2010/main" val="4191674582"/>
              </p:ext>
            </p:extLst>
          </p:nvPr>
        </p:nvGraphicFramePr>
        <p:xfrm>
          <a:off x="146756" y="1106312"/>
          <a:ext cx="10193867" cy="3534268"/>
        </p:xfrm>
        <a:graphic>
          <a:graphicData uri="http://schemas.openxmlformats.org/drawingml/2006/table">
            <a:tbl>
              <a:tblPr/>
              <a:tblGrid>
                <a:gridCol w="1442824">
                  <a:extLst>
                    <a:ext uri="{9D8B030D-6E8A-4147-A177-3AD203B41FA5}">
                      <a16:colId xmlns:a16="http://schemas.microsoft.com/office/drawing/2014/main" val="20000"/>
                    </a:ext>
                  </a:extLst>
                </a:gridCol>
                <a:gridCol w="848820">
                  <a:extLst>
                    <a:ext uri="{9D8B030D-6E8A-4147-A177-3AD203B41FA5}">
                      <a16:colId xmlns:a16="http://schemas.microsoft.com/office/drawing/2014/main" val="20001"/>
                    </a:ext>
                  </a:extLst>
                </a:gridCol>
                <a:gridCol w="844930">
                  <a:extLst>
                    <a:ext uri="{9D8B030D-6E8A-4147-A177-3AD203B41FA5}">
                      <a16:colId xmlns:a16="http://schemas.microsoft.com/office/drawing/2014/main" val="20002"/>
                    </a:ext>
                  </a:extLst>
                </a:gridCol>
                <a:gridCol w="878241">
                  <a:extLst>
                    <a:ext uri="{9D8B030D-6E8A-4147-A177-3AD203B41FA5}">
                      <a16:colId xmlns:a16="http://schemas.microsoft.com/office/drawing/2014/main" val="20003"/>
                    </a:ext>
                  </a:extLst>
                </a:gridCol>
                <a:gridCol w="930516">
                  <a:extLst>
                    <a:ext uri="{9D8B030D-6E8A-4147-A177-3AD203B41FA5}">
                      <a16:colId xmlns:a16="http://schemas.microsoft.com/office/drawing/2014/main" val="20004"/>
                    </a:ext>
                  </a:extLst>
                </a:gridCol>
                <a:gridCol w="763233">
                  <a:extLst>
                    <a:ext uri="{9D8B030D-6E8A-4147-A177-3AD203B41FA5}">
                      <a16:colId xmlns:a16="http://schemas.microsoft.com/office/drawing/2014/main" val="20005"/>
                    </a:ext>
                  </a:extLst>
                </a:gridCol>
                <a:gridCol w="784143">
                  <a:extLst>
                    <a:ext uri="{9D8B030D-6E8A-4147-A177-3AD203B41FA5}">
                      <a16:colId xmlns:a16="http://schemas.microsoft.com/office/drawing/2014/main" val="20006"/>
                    </a:ext>
                  </a:extLst>
                </a:gridCol>
                <a:gridCol w="867785">
                  <a:extLst>
                    <a:ext uri="{9D8B030D-6E8A-4147-A177-3AD203B41FA5}">
                      <a16:colId xmlns:a16="http://schemas.microsoft.com/office/drawing/2014/main" val="20007"/>
                    </a:ext>
                  </a:extLst>
                </a:gridCol>
                <a:gridCol w="763233">
                  <a:extLst>
                    <a:ext uri="{9D8B030D-6E8A-4147-A177-3AD203B41FA5}">
                      <a16:colId xmlns:a16="http://schemas.microsoft.com/office/drawing/2014/main" val="20008"/>
                    </a:ext>
                  </a:extLst>
                </a:gridCol>
                <a:gridCol w="903458">
                  <a:extLst>
                    <a:ext uri="{9D8B030D-6E8A-4147-A177-3AD203B41FA5}">
                      <a16:colId xmlns:a16="http://schemas.microsoft.com/office/drawing/2014/main" val="20009"/>
                    </a:ext>
                  </a:extLst>
                </a:gridCol>
                <a:gridCol w="1166684">
                  <a:extLst>
                    <a:ext uri="{9D8B030D-6E8A-4147-A177-3AD203B41FA5}">
                      <a16:colId xmlns:a16="http://schemas.microsoft.com/office/drawing/2014/main" val="20010"/>
                    </a:ext>
                  </a:extLst>
                </a:gridCol>
              </a:tblGrid>
              <a:tr h="109728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a:ln>
                          <a:noFill/>
                        </a:ln>
                        <a:solidFill>
                          <a:srgbClr val="FFFFFF"/>
                        </a:solidFill>
                        <a:effectLst/>
                        <a:latin typeface="Verdana" pitchFamily="34"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a:ln>
                            <a:noFill/>
                          </a:ln>
                          <a:solidFill>
                            <a:srgbClr val="FFFFFF"/>
                          </a:solidFill>
                          <a:effectLst/>
                          <a:latin typeface="Times New Roman" pitchFamily="18" charset="0"/>
                          <a:cs typeface="Times New Roman" pitchFamily="18" charset="0"/>
                        </a:rPr>
                        <a:t>Funcţionari</a:t>
                      </a:r>
                      <a:r>
                        <a:rPr kumimoji="0" lang="ru-RU" sz="1800" b="1" i="0" u="none" strike="noStrike" cap="none" normalizeH="0" baseline="0" dirty="0">
                          <a:ln>
                            <a:noFill/>
                          </a:ln>
                          <a:solidFill>
                            <a:srgbClr val="FFFFFF"/>
                          </a:solidFill>
                          <a:effectLst/>
                          <a:latin typeface="Times New Roman" pitchFamily="18" charset="0"/>
                          <a:cs typeface="Times New Roman" pitchFamily="18" charset="0"/>
                        </a:rPr>
                        <a:t> </a:t>
                      </a:r>
                      <a:r>
                        <a:rPr kumimoji="0" lang="ru-RU" sz="1800" b="1" i="0" u="none" strike="noStrike" cap="none" normalizeH="0" baseline="0" dirty="0" err="1">
                          <a:ln>
                            <a:noFill/>
                          </a:ln>
                          <a:solidFill>
                            <a:srgbClr val="FFFFFF"/>
                          </a:solidFill>
                          <a:effectLst/>
                          <a:latin typeface="Times New Roman" pitchFamily="18" charset="0"/>
                          <a:cs typeface="Times New Roman" pitchFamily="18" charset="0"/>
                        </a:rPr>
                        <a:t>publici</a:t>
                      </a:r>
                      <a:endParaRPr kumimoji="0" lang="ru-RU" sz="1800" b="1" i="0" u="none" strike="noStrike" cap="none" normalizeH="0" baseline="0" dirty="0">
                        <a:ln>
                          <a:noFill/>
                        </a:ln>
                        <a:solidFill>
                          <a:srgbClr val="FFFFFF"/>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Serviciul de îngrijire </a:t>
                      </a:r>
                      <a:r>
                        <a:rPr kumimoji="0" lang="ro-RO" sz="1800" b="1" i="0" u="none" strike="noStrike" cap="none" normalizeH="0" baseline="0" dirty="0" err="1">
                          <a:ln>
                            <a:noFill/>
                          </a:ln>
                          <a:solidFill>
                            <a:srgbClr val="FFFFFF"/>
                          </a:solidFill>
                          <a:effectLst/>
                          <a:latin typeface="Times New Roman" pitchFamily="18" charset="0"/>
                          <a:cs typeface="Times New Roman" pitchFamily="18" charset="0"/>
                        </a:rPr>
                        <a:t>socioală</a:t>
                      </a: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 la domiciliu</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Serviciul </a:t>
                      </a:r>
                      <a:r>
                        <a:rPr kumimoji="0" lang="ro-RO" sz="1800" b="1" i="0" u="none" strike="noStrike" cap="none" normalizeH="0" baseline="0" dirty="0" err="1">
                          <a:ln>
                            <a:noFill/>
                          </a:ln>
                          <a:solidFill>
                            <a:srgbClr val="FFFFFF"/>
                          </a:solidFill>
                          <a:effectLst/>
                          <a:latin typeface="Times New Roman" pitchFamily="18" charset="0"/>
                          <a:cs typeface="Times New Roman" pitchFamily="18" charset="0"/>
                        </a:rPr>
                        <a:t>Asistenţă</a:t>
                      </a: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 socială comunitară</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Serviciul protezare, ortopedie </a:t>
                      </a:r>
                      <a:r>
                        <a:rPr kumimoji="0" lang="ro-RO" sz="1800" b="1" i="0" u="none" strike="noStrike" cap="none" normalizeH="0" baseline="0" dirty="0" err="1">
                          <a:ln>
                            <a:noFill/>
                          </a:ln>
                          <a:solidFill>
                            <a:srgbClr val="FFFFFF"/>
                          </a:solidFill>
                          <a:effectLst/>
                          <a:latin typeface="Times New Roman" pitchFamily="18" charset="0"/>
                          <a:cs typeface="Times New Roman" pitchFamily="18" charset="0"/>
                        </a:rPr>
                        <a:t>şi</a:t>
                      </a:r>
                      <a:r>
                        <a:rPr kumimoji="0" lang="ro-RO" sz="1800" b="1" i="0" u="none" strike="noStrike" cap="none" normalizeH="0" baseline="0" dirty="0">
                          <a:ln>
                            <a:noFill/>
                          </a:ln>
                          <a:solidFill>
                            <a:srgbClr val="FFFFFF"/>
                          </a:solidFill>
                          <a:effectLst/>
                          <a:latin typeface="Times New Roman" pitchFamily="18" charset="0"/>
                          <a:cs typeface="Times New Roman" pitchFamily="18" charset="0"/>
                        </a:rPr>
                        <a:t> reabilitare</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gridSpan="2">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Serviciul social Asistență personală </a:t>
                      </a:r>
                      <a:endParaRPr kumimoji="0" lang="ru-RU" sz="2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extLst>
                  <a:ext uri="{0D108BD9-81ED-4DB2-BD59-A6C34878D82A}">
                    <a16:rowId xmlns:a16="http://schemas.microsoft.com/office/drawing/2014/main" val="10000"/>
                  </a:ext>
                </a:extLst>
              </a:tr>
              <a:tr h="771784">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extLst>
                  <a:ext uri="{0D108BD9-81ED-4DB2-BD59-A6C34878D82A}">
                    <a16:rowId xmlns:a16="http://schemas.microsoft.com/office/drawing/2014/main" val="10001"/>
                  </a:ext>
                </a:extLst>
              </a:tr>
              <a:tr h="1176051">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err="1">
                          <a:ln>
                            <a:noFill/>
                          </a:ln>
                          <a:solidFill>
                            <a:srgbClr val="000000"/>
                          </a:solidFill>
                          <a:effectLst/>
                          <a:latin typeface="Times New Roman" pitchFamily="18" charset="0"/>
                          <a:cs typeface="Times New Roman" pitchFamily="18" charset="0"/>
                        </a:rPr>
                        <a:t>Angajaţi</a:t>
                      </a:r>
                      <a:endParaRPr kumimoji="0" lang="ro-RO" sz="1600" b="1" i="0" u="none" strike="noStrike" cap="none" normalizeH="0" baseline="0" dirty="0">
                        <a:ln>
                          <a:noFill/>
                        </a:ln>
                        <a:solidFill>
                          <a:srgbClr val="000000"/>
                        </a:solidFill>
                        <a:effectLst/>
                        <a:latin typeface="Times New Roman" pitchFamily="18"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a:ln>
                            <a:noFill/>
                          </a:ln>
                          <a:solidFill>
                            <a:srgbClr val="000000"/>
                          </a:solidFill>
                          <a:effectLst/>
                          <a:latin typeface="Times New Roman" pitchFamily="18" charset="0"/>
                          <a:cs typeface="Times New Roman" pitchFamily="18" charset="0"/>
                        </a:rPr>
                        <a:t>total </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40</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38</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217</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21</a:t>
                      </a: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3</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95</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102</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3</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4</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447</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460</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extLst>
                  <a:ext uri="{0D108BD9-81ED-4DB2-BD59-A6C34878D82A}">
                    <a16:rowId xmlns:a16="http://schemas.microsoft.com/office/drawing/2014/main" val="10002"/>
                  </a:ext>
                </a:extLst>
              </a:tr>
              <a:tr h="489153">
                <a:tc>
                  <a:txBody>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dirty="0" err="1">
                          <a:ln>
                            <a:noFill/>
                          </a:ln>
                          <a:solidFill>
                            <a:srgbClr val="000000"/>
                          </a:solidFill>
                          <a:effectLst/>
                          <a:latin typeface="Times New Roman" pitchFamily="18" charset="0"/>
                          <a:cs typeface="Times New Roman" pitchFamily="18" charset="0"/>
                        </a:rPr>
                        <a:t>Eliberaţi</a:t>
                      </a:r>
                      <a:r>
                        <a:rPr kumimoji="0" lang="ro-RO" sz="1600" b="1" i="0" u="none" strike="noStrike" cap="none" normalizeH="0" baseline="0" dirty="0">
                          <a:ln>
                            <a:noFill/>
                          </a:ln>
                          <a:solidFill>
                            <a:srgbClr val="000000"/>
                          </a:solidFill>
                          <a:effectLst/>
                          <a:latin typeface="Times New Roman" pitchFamily="18" charset="0"/>
                          <a:cs typeface="Times New Roman" pitchFamily="18" charset="0"/>
                        </a:rPr>
                        <a:t> din </a:t>
                      </a:r>
                      <a:r>
                        <a:rPr kumimoji="0" lang="ro-RO" sz="1600" b="1" i="0" u="none" strike="noStrike" cap="none" normalizeH="0" baseline="0" dirty="0" err="1">
                          <a:ln>
                            <a:noFill/>
                          </a:ln>
                          <a:solidFill>
                            <a:srgbClr val="000000"/>
                          </a:solidFill>
                          <a:effectLst/>
                          <a:latin typeface="Times New Roman" pitchFamily="18" charset="0"/>
                          <a:cs typeface="Times New Roman" pitchFamily="18" charset="0"/>
                        </a:rPr>
                        <a:t>funcţie</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8</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7</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46</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25</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26</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20</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26</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2</a:t>
                      </a:r>
                      <a:r>
                        <a:rPr kumimoji="0" lang="en-US" sz="2000" b="0" i="0" u="none" strike="noStrike" cap="none" normalizeH="0" baseline="0" dirty="0">
                          <a:ln>
                            <a:noFill/>
                          </a:ln>
                          <a:solidFill>
                            <a:srgbClr val="000000"/>
                          </a:solidFill>
                          <a:effectLst/>
                          <a:latin typeface="Times New Roman" pitchFamily="18" charset="0"/>
                          <a:cs typeface="Times New Roman" pitchFamily="18" charset="0"/>
                        </a:rPr>
                        <a:t>2</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extLst>
                  <a:ext uri="{0D108BD9-81ED-4DB2-BD59-A6C34878D82A}">
                    <a16:rowId xmlns:a16="http://schemas.microsoft.com/office/drawing/2014/main" val="10003"/>
                  </a:ext>
                </a:extLst>
              </a:tr>
            </a:tbl>
          </a:graphicData>
        </a:graphic>
      </p:graphicFrame>
      <p:graphicFrame>
        <p:nvGraphicFramePr>
          <p:cNvPr id="3" name="Таблица 2">
            <a:extLst>
              <a:ext uri="{FF2B5EF4-FFF2-40B4-BE49-F238E27FC236}">
                <a16:creationId xmlns:a16="http://schemas.microsoft.com/office/drawing/2014/main" id="{1A602332-61A9-4E17-9610-7C3D5E37167C}"/>
              </a:ext>
            </a:extLst>
          </p:cNvPr>
          <p:cNvGraphicFramePr>
            <a:graphicFrameLocks noGrp="1"/>
          </p:cNvGraphicFramePr>
          <p:nvPr>
            <p:extLst>
              <p:ext uri="{D42A27DB-BD31-4B8C-83A1-F6EECF244321}">
                <p14:modId xmlns:p14="http://schemas.microsoft.com/office/powerpoint/2010/main" val="1612104134"/>
              </p:ext>
            </p:extLst>
          </p:nvPr>
        </p:nvGraphicFramePr>
        <p:xfrm>
          <a:off x="10340622" y="1117601"/>
          <a:ext cx="1715911" cy="3522979"/>
        </p:xfrm>
        <a:graphic>
          <a:graphicData uri="http://schemas.openxmlformats.org/drawingml/2006/table">
            <a:tbl>
              <a:tblPr/>
              <a:tblGrid>
                <a:gridCol w="748864">
                  <a:extLst>
                    <a:ext uri="{9D8B030D-6E8A-4147-A177-3AD203B41FA5}">
                      <a16:colId xmlns:a16="http://schemas.microsoft.com/office/drawing/2014/main" val="3255512795"/>
                    </a:ext>
                  </a:extLst>
                </a:gridCol>
                <a:gridCol w="967047">
                  <a:extLst>
                    <a:ext uri="{9D8B030D-6E8A-4147-A177-3AD203B41FA5}">
                      <a16:colId xmlns:a16="http://schemas.microsoft.com/office/drawing/2014/main" val="645071468"/>
                    </a:ext>
                  </a:extLst>
                </a:gridCol>
              </a:tblGrid>
              <a:tr h="1070128">
                <a:tc gridSpan="2">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Serviciul social Echipă Mobilă</a:t>
                      </a:r>
                      <a:endParaRPr kumimoji="0" lang="ru-RU" sz="24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extLst>
                  <a:ext uri="{0D108BD9-81ED-4DB2-BD59-A6C34878D82A}">
                    <a16:rowId xmlns:a16="http://schemas.microsoft.com/office/drawing/2014/main" val="3981133608"/>
                  </a:ext>
                </a:extLst>
              </a:tr>
              <a:tr h="7340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2016</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MD" sz="1800" b="1" i="0" u="none" strike="noStrike" cap="none" normalizeH="0" baseline="0" dirty="0">
                          <a:ln>
                            <a:noFill/>
                          </a:ln>
                          <a:solidFill>
                            <a:srgbClr val="000000"/>
                          </a:solidFill>
                          <a:effectLst/>
                          <a:latin typeface="Times New Roman" pitchFamily="18" charset="0"/>
                          <a:cs typeface="Times New Roman" pitchFamily="18" charset="0"/>
                        </a:rPr>
                        <a:t>2017</a:t>
                      </a:r>
                      <a:endParaRPr kumimoji="0" lang="ru-RU" sz="1800" b="1" i="0" u="none" strike="noStrike" cap="none" normalizeH="0" baseline="0" dirty="0">
                        <a:ln>
                          <a:noFill/>
                        </a:ln>
                        <a:solidFill>
                          <a:srgbClr val="000000"/>
                        </a:solidFill>
                        <a:effectLst/>
                        <a:latin typeface="Times New Roman" pitchFamily="18" charset="0"/>
                        <a:cs typeface="Times New Roman" pitchFamily="18" charset="0"/>
                      </a:endParaRPr>
                    </a:p>
                  </a:txBody>
                  <a:tcPr marL="80432" marR="80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extLst>
                  <a:ext uri="{0D108BD9-81ED-4DB2-BD59-A6C34878D82A}">
                    <a16:rowId xmlns:a16="http://schemas.microsoft.com/office/drawing/2014/main" val="3602685954"/>
                  </a:ext>
                </a:extLst>
              </a:tr>
              <a:tr h="1157936">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8</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000" b="0" i="0" u="none" strike="noStrike" cap="none" normalizeH="0" baseline="0" dirty="0">
                          <a:ln>
                            <a:noFill/>
                          </a:ln>
                          <a:solidFill>
                            <a:srgbClr val="000000"/>
                          </a:solidFill>
                          <a:effectLst/>
                          <a:latin typeface="Times New Roman" pitchFamily="18" charset="0"/>
                          <a:cs typeface="Times New Roman" pitchFamily="18" charset="0"/>
                        </a:rPr>
                        <a:t>8</a:t>
                      </a:r>
                      <a:endParaRPr kumimoji="0" lang="ru-RU" sz="20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extLst>
                  <a:ext uri="{0D108BD9-81ED-4DB2-BD59-A6C34878D82A}">
                    <a16:rowId xmlns:a16="http://schemas.microsoft.com/office/drawing/2014/main" val="3251380713"/>
                  </a:ext>
                </a:extLst>
              </a:tr>
              <a:tr h="560828">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400" b="0" i="0" u="none" strike="noStrike" cap="none" normalizeH="0" baseline="0" dirty="0">
                          <a:ln>
                            <a:noFill/>
                          </a:ln>
                          <a:solidFill>
                            <a:srgbClr val="000000"/>
                          </a:solidFill>
                          <a:effectLst/>
                          <a:latin typeface="Times New Roman" pitchFamily="18" charset="0"/>
                          <a:cs typeface="Times New Roman" pitchFamily="18" charset="0"/>
                        </a:rPr>
                        <a:t>-</a:t>
                      </a:r>
                      <a:endParaRPr kumimoji="0" lang="ru-RU" sz="24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o-MD" sz="2400" b="0" i="0" u="none" strike="noStrike" cap="none" normalizeH="0" baseline="0" dirty="0">
                          <a:ln>
                            <a:noFill/>
                          </a:ln>
                          <a:solidFill>
                            <a:srgbClr val="000000"/>
                          </a:solidFill>
                          <a:effectLst/>
                          <a:latin typeface="Times New Roman" pitchFamily="18" charset="0"/>
                          <a:cs typeface="Times New Roman" pitchFamily="18" charset="0"/>
                        </a:rPr>
                        <a:t>-</a:t>
                      </a:r>
                      <a:endParaRPr kumimoji="0" lang="ru-RU" sz="2400" b="0" i="0" u="none" strike="noStrike" cap="none" normalizeH="0" baseline="0" dirty="0">
                        <a:ln>
                          <a:noFill/>
                        </a:ln>
                        <a:solidFill>
                          <a:srgbClr val="000000"/>
                        </a:solidFill>
                        <a:effectLst/>
                        <a:latin typeface="Times New Roman" pitchFamily="18" charset="0"/>
                        <a:cs typeface="Times New Roman" pitchFamily="18" charset="0"/>
                      </a:endParaRPr>
                    </a:p>
                  </a:txBody>
                  <a:tcPr marL="60325" marR="6032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extLst>
                  <a:ext uri="{0D108BD9-81ED-4DB2-BD59-A6C34878D82A}">
                    <a16:rowId xmlns:a16="http://schemas.microsoft.com/office/drawing/2014/main" val="2701512321"/>
                  </a:ext>
                </a:extLst>
              </a:tr>
            </a:tbl>
          </a:graphicData>
        </a:graphic>
      </p:graphicFrame>
    </p:spTree>
    <p:extLst>
      <p:ext uri="{BB962C8B-B14F-4D97-AF65-F5344CB8AC3E}">
        <p14:creationId xmlns:p14="http://schemas.microsoft.com/office/powerpoint/2010/main" val="337614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3990B5F-CA12-460C-AF41-5EB867A48770}"/>
              </a:ext>
            </a:extLst>
          </p:cNvPr>
          <p:cNvSpPr>
            <a:spLocks noGrp="1"/>
          </p:cNvSpPr>
          <p:nvPr>
            <p:ph idx="1"/>
          </p:nvPr>
        </p:nvSpPr>
        <p:spPr>
          <a:xfrm>
            <a:off x="838200" y="308344"/>
            <a:ext cx="10515600" cy="6268726"/>
          </a:xfrm>
        </p:spPr>
        <p:txBody>
          <a:bodyPr>
            <a:normAutofit fontScale="85000" lnSpcReduction="10000"/>
          </a:bodyPr>
          <a:lstStyle/>
          <a:p>
            <a:pPr marL="0" indent="0" algn="just">
              <a:buNone/>
            </a:pPr>
            <a:r>
              <a:rPr lang="ro-RO" dirty="0">
                <a:latin typeface="Times New Roman" panose="02020603050405020304" pitchFamily="18" charset="0"/>
                <a:cs typeface="Times New Roman" panose="02020603050405020304" pitchFamily="18" charset="0"/>
              </a:rPr>
              <a:t>	</a:t>
            </a:r>
            <a:r>
              <a:rPr lang="ro-RO" sz="2400" b="1" dirty="0">
                <a:solidFill>
                  <a:schemeClr val="tx1"/>
                </a:solidFill>
                <a:latin typeface="Times New Roman" panose="02020603050405020304" pitchFamily="18" charset="0"/>
                <a:cs typeface="Times New Roman" panose="02020603050405020304" pitchFamily="18" charset="0"/>
              </a:rPr>
              <a:t>Astfel, pentru anul 2018, Direcția și-a propus spre realizare următoarele obiective generale:</a:t>
            </a:r>
            <a:endParaRPr lang="ru-RU" sz="2400" b="1" dirty="0">
              <a:solidFill>
                <a:schemeClr val="tx1"/>
              </a:solidFill>
              <a:latin typeface="Times New Roman" panose="02020603050405020304" pitchFamily="18" charset="0"/>
              <a:cs typeface="Times New Roman" panose="02020603050405020304" pitchFamily="18" charset="0"/>
            </a:endParaRPr>
          </a:p>
          <a:p>
            <a:pPr algn="just">
              <a:lnSpc>
                <a:spcPct val="115000"/>
              </a:lnSpc>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Îmbunătățirea accesului peroanelor/familiilor dezavantajate la măsurile de protecție socială la nivel municipiului Chișinău.</a:t>
            </a:r>
            <a:endParaRPr lang="ru-RU" sz="2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Achiziționarea serviciului de plasament temporar pentru persoane cu dizabilități mintale.</a:t>
            </a:r>
          </a:p>
          <a:p>
            <a:pPr algn="just">
              <a:buFont typeface="Wingdings" panose="05000000000000000000" pitchFamily="2" charset="2"/>
              <a:buChar char="Ø"/>
            </a:pPr>
            <a:r>
              <a:rPr lang="ro-MD" sz="2400" b="1" dirty="0">
                <a:solidFill>
                  <a:schemeClr val="tx1"/>
                </a:solidFill>
                <a:latin typeface="Times New Roman" panose="02020603050405020304" pitchFamily="18" charset="0"/>
                <a:cs typeface="Times New Roman" panose="02020603050405020304" pitchFamily="18" charset="0"/>
              </a:rPr>
              <a:t>Crearea în municipiul Chișinău, Centrului de tip familial pentru persoane de vârsta a treia.</a:t>
            </a:r>
            <a:endParaRPr lang="ru-RU" sz="2400" b="1"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ro-RO" sz="2400" b="1" dirty="0">
                <a:latin typeface="Times New Roman" panose="02020603050405020304" pitchFamily="18" charset="0"/>
                <a:cs typeface="Times New Roman" panose="02020603050405020304" pitchFamily="18" charset="0"/>
              </a:rPr>
              <a:t>Creșterea</a:t>
            </a:r>
            <a:r>
              <a:rPr lang="ro-RO" sz="2400" b="1" dirty="0">
                <a:solidFill>
                  <a:schemeClr val="tx1"/>
                </a:solidFill>
                <a:latin typeface="Times New Roman" panose="02020603050405020304" pitchFamily="18" charset="0"/>
                <a:cs typeface="Times New Roman" panose="02020603050405020304" pitchFamily="18" charset="0"/>
              </a:rPr>
              <a:t> numărului de beneficiari al serviciului de alimentație cu prânzuri la cantine de ajutor social.</a:t>
            </a:r>
            <a:endParaRPr lang="ru-RU" sz="2400" b="1"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Asigurarea accesului la serviciile de protezare, ortopedie și reabilitare orientate pentru grupurile de persoane aflate în dificultate.</a:t>
            </a:r>
            <a:endParaRPr lang="ru-RU" sz="2400" b="1"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Sporirea accesului persoanelor în vârstă și cu dizabilități la prestații sociale.</a:t>
            </a:r>
          </a:p>
          <a:p>
            <a:pPr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Acordarea ajutoarelor umanitare sub formă de produse alimentare, haine, încălțăminte etc.</a:t>
            </a:r>
          </a:p>
          <a:p>
            <a:pPr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Acordarea gratuită prin intermediul agenților economici, ONG-lor a serviciilor de frizerie, servicii spirituale, etc.</a:t>
            </a:r>
          </a:p>
          <a:p>
            <a:pPr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Asigurarea întreprinderii acțiunilor în vederea angajării personalului calificat și competent pentru domeniile de activitate a Direcției.</a:t>
            </a:r>
            <a:endParaRPr lang="ru-RU" sz="2400" b="1"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ro-RO" sz="2400" b="1" dirty="0">
                <a:solidFill>
                  <a:schemeClr val="tx1"/>
                </a:solidFill>
                <a:latin typeface="Times New Roman" panose="02020603050405020304" pitchFamily="18" charset="0"/>
                <a:cs typeface="Times New Roman" panose="02020603050405020304" pitchFamily="18" charset="0"/>
              </a:rPr>
              <a:t>Asigurarea dezvoltării profesionale și formării continue a personalului angajat al Direcției generale asistență socială</a:t>
            </a:r>
            <a:r>
              <a:rPr lang="ro-MD" sz="2400" b="1" dirty="0">
                <a:latin typeface="Times New Roman" panose="02020603050405020304" pitchFamily="18" charset="0"/>
                <a:cs typeface="Times New Roman" panose="02020603050405020304" pitchFamily="18" charset="0"/>
              </a:rPr>
              <a:t>.</a:t>
            </a:r>
            <a:r>
              <a:rPr lang="fr-FR" sz="2400" b="1" dirty="0">
                <a:solidFill>
                  <a:schemeClr val="tx1"/>
                </a:solidFill>
                <a:latin typeface="Times New Roman" panose="02020603050405020304" pitchFamily="18" charset="0"/>
                <a:cs typeface="Times New Roman" panose="02020603050405020304" pitchFamily="18" charset="0"/>
              </a:rPr>
              <a:t>  </a:t>
            </a:r>
            <a:r>
              <a:rPr lang="fr-FR" b="1" dirty="0">
                <a:solidFill>
                  <a:schemeClr val="tx1"/>
                </a:solidFill>
                <a:latin typeface="Times New Roman" panose="02020603050405020304" pitchFamily="18" charset="0"/>
                <a:cs typeface="Times New Roman" panose="02020603050405020304" pitchFamily="18" charset="0"/>
              </a:rPr>
              <a:t>                                                   </a:t>
            </a:r>
            <a:endParaRPr lang="ru-RU" b="1"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230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8431C89C-DA6A-46F3-89CB-9ED777A99282}"/>
              </a:ext>
            </a:extLst>
          </p:cNvPr>
          <p:cNvGraphicFramePr>
            <a:graphicFrameLocks noGrp="1"/>
          </p:cNvGraphicFramePr>
          <p:nvPr>
            <p:ph idx="1"/>
            <p:extLst>
              <p:ext uri="{D42A27DB-BD31-4B8C-83A1-F6EECF244321}">
                <p14:modId xmlns:p14="http://schemas.microsoft.com/office/powerpoint/2010/main" val="1570192200"/>
              </p:ext>
            </p:extLst>
          </p:nvPr>
        </p:nvGraphicFramePr>
        <p:xfrm>
          <a:off x="146756" y="146756"/>
          <a:ext cx="11898489" cy="4247473"/>
        </p:xfrm>
        <a:graphic>
          <a:graphicData uri="http://schemas.openxmlformats.org/drawingml/2006/table">
            <a:tbl>
              <a:tblPr firstRow="1" firstCol="1" bandRow="1" bandCol="1">
                <a:tableStyleId>{5C22544A-7EE6-4342-B048-85BDC9FD1C3A}</a:tableStyleId>
              </a:tblPr>
              <a:tblGrid>
                <a:gridCol w="531337">
                  <a:extLst>
                    <a:ext uri="{9D8B030D-6E8A-4147-A177-3AD203B41FA5}">
                      <a16:colId xmlns:a16="http://schemas.microsoft.com/office/drawing/2014/main" val="2286328556"/>
                    </a:ext>
                  </a:extLst>
                </a:gridCol>
                <a:gridCol w="1381174">
                  <a:extLst>
                    <a:ext uri="{9D8B030D-6E8A-4147-A177-3AD203B41FA5}">
                      <a16:colId xmlns:a16="http://schemas.microsoft.com/office/drawing/2014/main" val="1540980376"/>
                    </a:ext>
                  </a:extLst>
                </a:gridCol>
                <a:gridCol w="995974">
                  <a:extLst>
                    <a:ext uri="{9D8B030D-6E8A-4147-A177-3AD203B41FA5}">
                      <a16:colId xmlns:a16="http://schemas.microsoft.com/office/drawing/2014/main" val="3728915080"/>
                    </a:ext>
                  </a:extLst>
                </a:gridCol>
                <a:gridCol w="1128622">
                  <a:extLst>
                    <a:ext uri="{9D8B030D-6E8A-4147-A177-3AD203B41FA5}">
                      <a16:colId xmlns:a16="http://schemas.microsoft.com/office/drawing/2014/main" val="2937720893"/>
                    </a:ext>
                  </a:extLst>
                </a:gridCol>
                <a:gridCol w="1338646">
                  <a:extLst>
                    <a:ext uri="{9D8B030D-6E8A-4147-A177-3AD203B41FA5}">
                      <a16:colId xmlns:a16="http://schemas.microsoft.com/office/drawing/2014/main" val="3374413425"/>
                    </a:ext>
                  </a:extLst>
                </a:gridCol>
                <a:gridCol w="185370">
                  <a:extLst>
                    <a:ext uri="{9D8B030D-6E8A-4147-A177-3AD203B41FA5}">
                      <a16:colId xmlns:a16="http://schemas.microsoft.com/office/drawing/2014/main" val="29522778"/>
                    </a:ext>
                  </a:extLst>
                </a:gridCol>
                <a:gridCol w="1726267">
                  <a:extLst>
                    <a:ext uri="{9D8B030D-6E8A-4147-A177-3AD203B41FA5}">
                      <a16:colId xmlns:a16="http://schemas.microsoft.com/office/drawing/2014/main" val="226090650"/>
                    </a:ext>
                  </a:extLst>
                </a:gridCol>
                <a:gridCol w="1830535">
                  <a:extLst>
                    <a:ext uri="{9D8B030D-6E8A-4147-A177-3AD203B41FA5}">
                      <a16:colId xmlns:a16="http://schemas.microsoft.com/office/drawing/2014/main" val="47969405"/>
                    </a:ext>
                  </a:extLst>
                </a:gridCol>
                <a:gridCol w="1040746">
                  <a:extLst>
                    <a:ext uri="{9D8B030D-6E8A-4147-A177-3AD203B41FA5}">
                      <a16:colId xmlns:a16="http://schemas.microsoft.com/office/drawing/2014/main" val="4290419738"/>
                    </a:ext>
                  </a:extLst>
                </a:gridCol>
                <a:gridCol w="1739818">
                  <a:extLst>
                    <a:ext uri="{9D8B030D-6E8A-4147-A177-3AD203B41FA5}">
                      <a16:colId xmlns:a16="http://schemas.microsoft.com/office/drawing/2014/main" val="3740519748"/>
                    </a:ext>
                  </a:extLst>
                </a:gridCol>
              </a:tblGrid>
              <a:tr h="517789">
                <a:tc>
                  <a:txBody>
                    <a:bodyPr/>
                    <a:lstStyle/>
                    <a:p>
                      <a:pPr>
                        <a:lnSpc>
                          <a:spcPct val="115000"/>
                        </a:lnSpc>
                        <a:spcAft>
                          <a:spcPts val="0"/>
                        </a:spcAft>
                      </a:pPr>
                      <a:r>
                        <a:rPr lang="ro-RO" sz="1300" dirty="0">
                          <a:effectLst/>
                          <a:latin typeface="Times New Roman" panose="02020603050405020304" pitchFamily="18" charset="0"/>
                          <a:cs typeface="Times New Roman" panose="02020603050405020304" pitchFamily="18" charset="0"/>
                        </a:rPr>
                        <a:t> Nr.</a:t>
                      </a:r>
                      <a:endParaRPr lang="ru-RU" sz="13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300" dirty="0">
                          <a:effectLst/>
                          <a:latin typeface="Times New Roman" panose="02020603050405020304" pitchFamily="18" charset="0"/>
                          <a:cs typeface="Times New Roman" panose="02020603050405020304" pitchFamily="18" charset="0"/>
                        </a:rPr>
                        <a:t>crt.</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Obiective specifice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Termen de realizare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Responsabil</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Parteneri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Rezultate scontate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MD" sz="1300" dirty="0">
                          <a:effectLst/>
                          <a:latin typeface="Times New Roman" panose="02020603050405020304" pitchFamily="18" charset="0"/>
                          <a:cs typeface="Times New Roman" panose="02020603050405020304" pitchFamily="18" charset="0"/>
                        </a:rPr>
                        <a:t>Date statistice pentru perioada 2017</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Surse de finanțare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Indicatori de monitorizare</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8428370"/>
                  </a:ext>
                </a:extLst>
              </a:tr>
              <a:tr h="1175544">
                <a:tc>
                  <a:txBody>
                    <a:bodyPr/>
                    <a:lstStyle/>
                    <a:p>
                      <a:pPr>
                        <a:lnSpc>
                          <a:spcPct val="115000"/>
                        </a:lnSpc>
                        <a:spcAft>
                          <a:spcPts val="0"/>
                        </a:spcAft>
                      </a:pPr>
                      <a:r>
                        <a:rPr lang="ro-RO" sz="1300">
                          <a:effectLst/>
                          <a:latin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9">
                  <a:txBody>
                    <a:bodyPr/>
                    <a:lstStyle/>
                    <a:p>
                      <a:pPr>
                        <a:lnSpc>
                          <a:spcPct val="115000"/>
                        </a:lnSpc>
                        <a:spcAft>
                          <a:spcPts val="0"/>
                        </a:spcAft>
                      </a:pPr>
                      <a:r>
                        <a:rPr lang="ro-RO" sz="1300" dirty="0">
                          <a:effectLst/>
                          <a:latin typeface="Times New Roman" panose="02020603050405020304" pitchFamily="18" charset="0"/>
                          <a:cs typeface="Times New Roman" panose="02020603050405020304" pitchFamily="18" charset="0"/>
                        </a:rPr>
                        <a:t>Obiectivul nr. 1. Îmbunătățirea accesului peroanelor/familiilor dezavantajate la măsurile de protecție socială la nivel municipiului Chișinău.</a:t>
                      </a:r>
                      <a:endParaRPr lang="ru-RU" sz="13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300" u="sng" dirty="0">
                          <a:effectLst/>
                          <a:latin typeface="Times New Roman" panose="02020603050405020304" pitchFamily="18" charset="0"/>
                          <a:cs typeface="Times New Roman" panose="02020603050405020304" pitchFamily="18" charset="0"/>
                        </a:rPr>
                        <a:t>Rezultate scontate:</a:t>
                      </a:r>
                      <a:endParaRPr lang="ru-RU" sz="1300" dirty="0">
                        <a:effectLst/>
                        <a:latin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mj-lt"/>
                        <a:buAutoNum type="alphaLcParenR"/>
                      </a:pPr>
                      <a:r>
                        <a:rPr lang="ro-RO" sz="1300" dirty="0">
                          <a:effectLst/>
                          <a:latin typeface="Times New Roman" panose="02020603050405020304" pitchFamily="18" charset="0"/>
                          <a:cs typeface="Times New Roman" panose="02020603050405020304" pitchFamily="18" charset="0"/>
                        </a:rPr>
                        <a:t>Servicii sociale comunitare accesibile, disponibile și individualizate bazate pe necesitățile evaluate ale persoanelor/familiilor aflate în situații de risc;</a:t>
                      </a:r>
                      <a:endParaRPr lang="ru-RU" sz="1300" dirty="0">
                        <a:effectLst/>
                        <a:latin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mj-lt"/>
                        <a:buAutoNum type="alphaLcParenR"/>
                      </a:pPr>
                      <a:r>
                        <a:rPr lang="ro-RO" sz="1300" dirty="0">
                          <a:effectLst/>
                          <a:latin typeface="Times New Roman" panose="02020603050405020304" pitchFamily="18" charset="0"/>
                          <a:cs typeface="Times New Roman" panose="02020603050405020304" pitchFamily="18" charset="0"/>
                        </a:rPr>
                        <a:t>Dezvoltarea și îmbunătățirea calității serviciilor sociale prestate prin intermediul Direcțiilor de asistență socială;</a:t>
                      </a:r>
                      <a:endParaRPr lang="ru-RU" sz="1300" dirty="0">
                        <a:effectLst/>
                        <a:latin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mj-lt"/>
                        <a:buAutoNum type="alphaLcParenR"/>
                      </a:pPr>
                      <a:r>
                        <a:rPr lang="ro-RO" sz="1300" dirty="0">
                          <a:effectLst/>
                          <a:latin typeface="Times New Roman" panose="02020603050405020304" pitchFamily="18" charset="0"/>
                          <a:cs typeface="Times New Roman" panose="02020603050405020304" pitchFamily="18" charset="0"/>
                        </a:rPr>
                        <a:t>Dezvoltarea serviciilor de prevenire a instituționalizării persoanelor în vârstă și cu dizabilități la nivelul de municipiul Chișinău.</a:t>
                      </a:r>
                      <a:endParaRPr lang="ru-RU" sz="1300" dirty="0">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54452950"/>
                  </a:ext>
                </a:extLst>
              </a:tr>
              <a:tr h="2554140">
                <a:tc>
                  <a:txBody>
                    <a:bodyPr/>
                    <a:lstStyle/>
                    <a:p>
                      <a:pPr marL="342900" lvl="0" indent="-342900">
                        <a:lnSpc>
                          <a:spcPct val="115000"/>
                        </a:lnSpc>
                        <a:spcAft>
                          <a:spcPts val="0"/>
                        </a:spcAft>
                        <a:buFont typeface="7"/>
                        <a:buAutoNum type="arabicPeriod"/>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Elaborarea, aprobarea și implementarea Regulamentului de organizare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funcționare a serviciului de îngrijire socială la domiciliu contra cost.</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300" dirty="0">
                          <a:effectLst/>
                          <a:latin typeface="Times New Roman" panose="02020603050405020304" pitchFamily="18" charset="0"/>
                          <a:cs typeface="Times New Roman" panose="02020603050405020304" pitchFamily="18" charset="0"/>
                        </a:rPr>
                        <a:t>2018</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Direcția generală asistență socială</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200" dirty="0">
                          <a:effectLst/>
                          <a:latin typeface="Times New Roman" panose="02020603050405020304" pitchFamily="18" charset="0"/>
                          <a:cs typeface="Times New Roman" panose="02020603050405020304" pitchFamily="18" charset="0"/>
                        </a:rPr>
                        <a:t>Organizații neguvernamentale</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Creșterea numărului de beneficiarilor în cadrul serviciului.</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Cumularea de resurse financiare în bugetul Direcției și utilizarea acestora în funcție de necesitățile Serviciului.</a:t>
                      </a:r>
                      <a:endParaRPr lang="ru-RU" sz="1300" dirty="0">
                        <a:latin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ro-RO" sz="1300" dirty="0">
                          <a:effectLst/>
                          <a:latin typeface="Times New Roman" panose="02020603050405020304" pitchFamily="18" charset="0"/>
                          <a:cs typeface="Times New Roman" panose="02020603050405020304" pitchFamily="18" charset="0"/>
                        </a:rPr>
                        <a:t>În prezent de serviciul de îngrijire socială la domiciliu gratuit  beneficiază 2073 persoane în vârstă </a:t>
                      </a:r>
                      <a:r>
                        <a:rPr lang="ro-RO" sz="1300" dirty="0" err="1">
                          <a:effectLst/>
                          <a:latin typeface="Times New Roman" panose="02020603050405020304" pitchFamily="18" charset="0"/>
                          <a:cs typeface="Times New Roman" panose="02020603050405020304" pitchFamily="18" charset="0"/>
                        </a:rPr>
                        <a:t>şi</a:t>
                      </a:r>
                      <a:r>
                        <a:rPr lang="ro-RO" sz="1300" dirty="0">
                          <a:effectLst/>
                          <a:latin typeface="Times New Roman" panose="02020603050405020304" pitchFamily="18" charset="0"/>
                          <a:cs typeface="Times New Roman" panose="02020603050405020304" pitchFamily="18" charset="0"/>
                        </a:rPr>
                        <a:t> cu dizabilități.</a:t>
                      </a:r>
                    </a:p>
                    <a:p>
                      <a:pPr algn="just"/>
                      <a:r>
                        <a:rPr lang="ro-RO" sz="1300" dirty="0">
                          <a:effectLst/>
                          <a:latin typeface="Times New Roman" panose="02020603050405020304" pitchFamily="18" charset="0"/>
                          <a:cs typeface="Times New Roman" panose="02020603050405020304" pitchFamily="18" charset="0"/>
                        </a:rPr>
                        <a:t>Pe parcursul anului 2017 în adresa Direcțiilor au parvenite circa 80 adresări/cereri de solicitare a Serviciului contra cost.</a:t>
                      </a:r>
                      <a:endParaRPr lang="ru-RU" sz="1300" dirty="0">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ro-RO" sz="1300" dirty="0">
                          <a:effectLst/>
                          <a:latin typeface="Times New Roman" panose="02020603050405020304" pitchFamily="18" charset="0"/>
                          <a:cs typeface="Times New Roman" panose="02020603050405020304" pitchFamily="18" charset="0"/>
                        </a:rPr>
                        <a:t>Bugetul municipiului Chișinău </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beneficiarilor admiși în cadrul serviciului contra cost.</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Numărul lucrătorilor sociali angajați. </a:t>
                      </a:r>
                      <a:endParaRPr lang="ru-RU" sz="13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dirty="0">
                          <a:effectLst/>
                          <a:latin typeface="Times New Roman" panose="02020603050405020304" pitchFamily="18" charset="0"/>
                          <a:cs typeface="Times New Roman" panose="02020603050405020304" pitchFamily="18" charset="0"/>
                        </a:rPr>
                        <a:t>Mijloace financiare acumulate în bugetul Direcției.</a:t>
                      </a:r>
                      <a:endParaRPr lang="ru-RU" sz="13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67081006"/>
                  </a:ext>
                </a:extLst>
              </a:tr>
            </a:tbl>
          </a:graphicData>
        </a:graphic>
      </p:graphicFrame>
      <p:graphicFrame>
        <p:nvGraphicFramePr>
          <p:cNvPr id="6" name="Таблица 5">
            <a:extLst>
              <a:ext uri="{FF2B5EF4-FFF2-40B4-BE49-F238E27FC236}">
                <a16:creationId xmlns:a16="http://schemas.microsoft.com/office/drawing/2014/main" id="{6C6E41DF-87D3-4BD4-A568-860FC52CFE6B}"/>
              </a:ext>
            </a:extLst>
          </p:cNvPr>
          <p:cNvGraphicFramePr>
            <a:graphicFrameLocks noGrp="1"/>
          </p:cNvGraphicFramePr>
          <p:nvPr>
            <p:extLst>
              <p:ext uri="{D42A27DB-BD31-4B8C-83A1-F6EECF244321}">
                <p14:modId xmlns:p14="http://schemas.microsoft.com/office/powerpoint/2010/main" val="3583923037"/>
              </p:ext>
            </p:extLst>
          </p:nvPr>
        </p:nvGraphicFramePr>
        <p:xfrm>
          <a:off x="146756" y="4385791"/>
          <a:ext cx="11898489" cy="2234560"/>
        </p:xfrm>
        <a:graphic>
          <a:graphicData uri="http://schemas.openxmlformats.org/drawingml/2006/table">
            <a:tbl>
              <a:tblPr firstRow="1" firstCol="1" bandRow="1" bandCol="1">
                <a:tableStyleId>{7DF18680-E054-41AD-8BC1-D1AEF772440D}</a:tableStyleId>
              </a:tblPr>
              <a:tblGrid>
                <a:gridCol w="531337">
                  <a:extLst>
                    <a:ext uri="{9D8B030D-6E8A-4147-A177-3AD203B41FA5}">
                      <a16:colId xmlns:a16="http://schemas.microsoft.com/office/drawing/2014/main" val="2852293801"/>
                    </a:ext>
                  </a:extLst>
                </a:gridCol>
                <a:gridCol w="1381174">
                  <a:extLst>
                    <a:ext uri="{9D8B030D-6E8A-4147-A177-3AD203B41FA5}">
                      <a16:colId xmlns:a16="http://schemas.microsoft.com/office/drawing/2014/main" val="2614430784"/>
                    </a:ext>
                  </a:extLst>
                </a:gridCol>
                <a:gridCol w="995974">
                  <a:extLst>
                    <a:ext uri="{9D8B030D-6E8A-4147-A177-3AD203B41FA5}">
                      <a16:colId xmlns:a16="http://schemas.microsoft.com/office/drawing/2014/main" val="1528294395"/>
                    </a:ext>
                  </a:extLst>
                </a:gridCol>
                <a:gridCol w="1128622">
                  <a:extLst>
                    <a:ext uri="{9D8B030D-6E8A-4147-A177-3AD203B41FA5}">
                      <a16:colId xmlns:a16="http://schemas.microsoft.com/office/drawing/2014/main" val="4008641373"/>
                    </a:ext>
                  </a:extLst>
                </a:gridCol>
                <a:gridCol w="1338646">
                  <a:extLst>
                    <a:ext uri="{9D8B030D-6E8A-4147-A177-3AD203B41FA5}">
                      <a16:colId xmlns:a16="http://schemas.microsoft.com/office/drawing/2014/main" val="2894167173"/>
                    </a:ext>
                  </a:extLst>
                </a:gridCol>
                <a:gridCol w="1911637">
                  <a:extLst>
                    <a:ext uri="{9D8B030D-6E8A-4147-A177-3AD203B41FA5}">
                      <a16:colId xmlns:a16="http://schemas.microsoft.com/office/drawing/2014/main" val="3212477100"/>
                    </a:ext>
                  </a:extLst>
                </a:gridCol>
                <a:gridCol w="1830535">
                  <a:extLst>
                    <a:ext uri="{9D8B030D-6E8A-4147-A177-3AD203B41FA5}">
                      <a16:colId xmlns:a16="http://schemas.microsoft.com/office/drawing/2014/main" val="3804350470"/>
                    </a:ext>
                  </a:extLst>
                </a:gridCol>
                <a:gridCol w="1040746">
                  <a:extLst>
                    <a:ext uri="{9D8B030D-6E8A-4147-A177-3AD203B41FA5}">
                      <a16:colId xmlns:a16="http://schemas.microsoft.com/office/drawing/2014/main" val="1618265569"/>
                    </a:ext>
                  </a:extLst>
                </a:gridCol>
                <a:gridCol w="1739818">
                  <a:extLst>
                    <a:ext uri="{9D8B030D-6E8A-4147-A177-3AD203B41FA5}">
                      <a16:colId xmlns:a16="http://schemas.microsoft.com/office/drawing/2014/main" val="4128749790"/>
                    </a:ext>
                  </a:extLst>
                </a:gridCol>
              </a:tblGrid>
              <a:tr h="2234560">
                <a:tc>
                  <a:txBody>
                    <a:bodyPr/>
                    <a:lstStyle/>
                    <a:p>
                      <a:pPr marL="0" lvl="0" indent="0">
                        <a:lnSpc>
                          <a:spcPct val="115000"/>
                        </a:lnSpc>
                        <a:spcAft>
                          <a:spcPts val="0"/>
                        </a:spcAft>
                        <a:buFont typeface="7"/>
                        <a:buNone/>
                      </a:pPr>
                      <a:r>
                        <a:rPr lang="ro-RO" sz="1300" dirty="0">
                          <a:effectLst/>
                          <a:latin typeface="Times New Roman" panose="02020603050405020304" pitchFamily="18" charset="0"/>
                          <a:cs typeface="Times New Roman" panose="02020603050405020304" pitchFamily="18" charset="0"/>
                        </a:rPr>
                        <a:t>2. </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Crearea în municipiul Chișinău, </a:t>
                      </a:r>
                    </a:p>
                    <a:p>
                      <a:pPr algn="just">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Centrului de tip familial pentru persoanele de </a:t>
                      </a:r>
                      <a:r>
                        <a:rPr lang="ro-RO" sz="13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vîrsta</a:t>
                      </a: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 treia</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2018-2020</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3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Direcţia</a:t>
                      </a: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generală </a:t>
                      </a:r>
                      <a:r>
                        <a:rPr lang="ro-RO" sz="13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asistenţă</a:t>
                      </a: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socială</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în parteneriat cu ONG - urile locale, Ambasada Austriei în Republica Moldova</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ro-RO"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b="0" dirty="0">
                          <a:solidFill>
                            <a:schemeClr val="tx1"/>
                          </a:solidFill>
                          <a:effectLst/>
                          <a:latin typeface="Times New Roman" panose="02020603050405020304" pitchFamily="18" charset="0"/>
                          <a:cs typeface="Times New Roman" panose="02020603050405020304" pitchFamily="18" charset="0"/>
                        </a:rPr>
                        <a:t>Crearea noilor locuri de muncă.</a:t>
                      </a:r>
                    </a:p>
                    <a:p>
                      <a:pPr marL="0" marR="0" lvl="0" indent="0" algn="just" defTabSz="914400" rtl="0" eaLnBrk="1" fontAlgn="auto" latinLnBrk="0" hangingPunct="1">
                        <a:lnSpc>
                          <a:spcPct val="115000"/>
                        </a:lnSpc>
                        <a:spcBef>
                          <a:spcPts val="0"/>
                        </a:spcBef>
                        <a:spcAft>
                          <a:spcPts val="0"/>
                        </a:spcAft>
                        <a:buClrTx/>
                        <a:buSzTx/>
                        <a:buFontTx/>
                        <a:buNone/>
                        <a:tabLst/>
                        <a:defRPr/>
                      </a:pPr>
                      <a:r>
                        <a:rPr lang="ro-RO" sz="1300" b="0" dirty="0">
                          <a:solidFill>
                            <a:schemeClr val="tx1"/>
                          </a:solidFill>
                          <a:effectLst/>
                          <a:latin typeface="Times New Roman" panose="02020603050405020304" pitchFamily="18" charset="0"/>
                          <a:cs typeface="Times New Roman" panose="02020603050405020304" pitchFamily="18" charset="0"/>
                        </a:rPr>
                        <a:t>Numărului de beneficiarilor plasate în cadrul Centrului.</a:t>
                      </a:r>
                      <a:endParaRPr lang="ru-RU" sz="1300" b="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300" b="0" dirty="0">
                        <a:solidFill>
                          <a:sysClr val="windowText" lastClr="000000"/>
                        </a:solidFill>
                        <a:latin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r>
                        <a:rPr lang="ro-MD" sz="1300" b="0" dirty="0">
                          <a:solidFill>
                            <a:sysClr val="windowText" lastClr="000000"/>
                          </a:solidFill>
                          <a:latin typeface="Times New Roman" panose="02020603050405020304" pitchFamily="18" charset="0"/>
                          <a:cs typeface="Times New Roman" panose="02020603050405020304" pitchFamily="18" charset="0"/>
                        </a:rPr>
                        <a:t>Pe parcursul anului 2017, în incinta Centrului de găzduire </a:t>
                      </a:r>
                      <a:r>
                        <a:rPr lang="ro-MD" sz="1300" b="0" dirty="0" err="1">
                          <a:solidFill>
                            <a:sysClr val="windowText" lastClr="000000"/>
                          </a:solidFill>
                          <a:latin typeface="Times New Roman" panose="02020603050405020304" pitchFamily="18" charset="0"/>
                          <a:cs typeface="Times New Roman" panose="02020603050405020304" pitchFamily="18" charset="0"/>
                        </a:rPr>
                        <a:t>şi</a:t>
                      </a:r>
                      <a:r>
                        <a:rPr lang="ro-MD" sz="1300" b="0" dirty="0">
                          <a:solidFill>
                            <a:sysClr val="windowText" lastClr="000000"/>
                          </a:solidFill>
                          <a:latin typeface="Times New Roman" panose="02020603050405020304" pitchFamily="18" charset="0"/>
                          <a:cs typeface="Times New Roman" panose="02020603050405020304" pitchFamily="18" charset="0"/>
                        </a:rPr>
                        <a:t> orientare pentru persoanele fără domiciliu stabil au fost plasate circa 15-20 de persoane în vârstă </a:t>
                      </a:r>
                      <a:r>
                        <a:rPr lang="ro-MD" sz="1300" b="0" dirty="0" err="1">
                          <a:solidFill>
                            <a:sysClr val="windowText" lastClr="000000"/>
                          </a:solidFill>
                          <a:latin typeface="Times New Roman" panose="02020603050405020304" pitchFamily="18" charset="0"/>
                          <a:cs typeface="Times New Roman" panose="02020603050405020304" pitchFamily="18" charset="0"/>
                        </a:rPr>
                        <a:t>şi</a:t>
                      </a:r>
                      <a:r>
                        <a:rPr lang="ro-MD" sz="1300" b="0" dirty="0">
                          <a:solidFill>
                            <a:sysClr val="windowText" lastClr="000000"/>
                          </a:solidFill>
                          <a:latin typeface="Times New Roman" panose="02020603050405020304" pitchFamily="18" charset="0"/>
                          <a:cs typeface="Times New Roman" panose="02020603050405020304" pitchFamily="18" charset="0"/>
                        </a:rPr>
                        <a:t> cu dizabilități fizice, care la rândul lor necesită întregiri specializate (24/24).</a:t>
                      </a:r>
                      <a:endParaRPr lang="ru-RU" sz="1300" b="0" dirty="0">
                        <a:solidFill>
                          <a:sysClr val="windowText" lastClr="000000"/>
                        </a:solidFill>
                        <a:latin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ro-RO" sz="1300" b="0" dirty="0">
                          <a:solidFill>
                            <a:schemeClr val="tx1"/>
                          </a:solidFill>
                          <a:effectLst/>
                          <a:latin typeface="Times New Roman" panose="02020603050405020304" pitchFamily="18" charset="0"/>
                          <a:cs typeface="Times New Roman" panose="02020603050405020304" pitchFamily="18" charset="0"/>
                        </a:rPr>
                        <a:t> Bugetul municipiului Chișinău, finanțatori externi,</a:t>
                      </a:r>
                    </a:p>
                    <a:p>
                      <a:pPr>
                        <a:lnSpc>
                          <a:spcPct val="115000"/>
                        </a:lnSpc>
                        <a:spcAft>
                          <a:spcPts val="0"/>
                        </a:spcAft>
                      </a:pPr>
                      <a:r>
                        <a:rPr lang="ro-RO" sz="1300" b="0" dirty="0">
                          <a:solidFill>
                            <a:schemeClr val="tx1"/>
                          </a:solidFill>
                          <a:effectLst/>
                          <a:latin typeface="Times New Roman" panose="02020603050405020304" pitchFamily="18" charset="0"/>
                          <a:cs typeface="Times New Roman" panose="02020603050405020304" pitchFamily="18" charset="0"/>
                        </a:rPr>
                        <a:t>Donatori. </a:t>
                      </a:r>
                      <a:endParaRPr lang="ru-RU" sz="1300" b="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300" b="0" dirty="0">
                          <a:solidFill>
                            <a:schemeClr val="tx1"/>
                          </a:solidFill>
                          <a:effectLst/>
                          <a:latin typeface="Times New Roman" panose="02020603050405020304" pitchFamily="18" charset="0"/>
                          <a:cs typeface="Times New Roman" panose="02020603050405020304" pitchFamily="18" charset="0"/>
                        </a:rPr>
                        <a:t> </a:t>
                      </a:r>
                      <a:endParaRPr lang="ru-RU" sz="13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300" b="0" dirty="0">
                          <a:solidFill>
                            <a:schemeClr val="tx1"/>
                          </a:solidFill>
                          <a:effectLst/>
                          <a:latin typeface="Times New Roman" panose="02020603050405020304" pitchFamily="18" charset="0"/>
                          <a:cs typeface="Times New Roman" panose="02020603050405020304" pitchFamily="18" charset="0"/>
                        </a:rPr>
                        <a:t>Numărul beneficiarilor admiși în cadrul serviciului Numărul lucrătorilor angajați. </a:t>
                      </a:r>
                      <a:endParaRPr lang="ru-RU"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78649965"/>
                  </a:ext>
                </a:extLst>
              </a:tr>
            </a:tbl>
          </a:graphicData>
        </a:graphic>
      </p:graphicFrame>
    </p:spTree>
    <p:extLst>
      <p:ext uri="{BB962C8B-B14F-4D97-AF65-F5344CB8AC3E}">
        <p14:creationId xmlns:p14="http://schemas.microsoft.com/office/powerpoint/2010/main" val="112481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0CC06ED7-4EC9-490B-AD6F-2FA978EECB77}"/>
              </a:ext>
            </a:extLst>
          </p:cNvPr>
          <p:cNvGraphicFramePr>
            <a:graphicFrameLocks noGrp="1"/>
          </p:cNvGraphicFramePr>
          <p:nvPr>
            <p:ph idx="1"/>
            <p:extLst>
              <p:ext uri="{D42A27DB-BD31-4B8C-83A1-F6EECF244321}">
                <p14:modId xmlns:p14="http://schemas.microsoft.com/office/powerpoint/2010/main" val="3235333384"/>
              </p:ext>
            </p:extLst>
          </p:nvPr>
        </p:nvGraphicFramePr>
        <p:xfrm>
          <a:off x="259645" y="304799"/>
          <a:ext cx="11751731" cy="3183467"/>
        </p:xfrm>
        <a:graphic>
          <a:graphicData uri="http://schemas.openxmlformats.org/drawingml/2006/table">
            <a:tbl>
              <a:tblPr firstRow="1" firstCol="1" bandRow="1" bandCol="1">
                <a:tableStyleId>{7DF18680-E054-41AD-8BC1-D1AEF772440D}</a:tableStyleId>
              </a:tblPr>
              <a:tblGrid>
                <a:gridCol w="584463">
                  <a:extLst>
                    <a:ext uri="{9D8B030D-6E8A-4147-A177-3AD203B41FA5}">
                      <a16:colId xmlns:a16="http://schemas.microsoft.com/office/drawing/2014/main" val="586265565"/>
                    </a:ext>
                  </a:extLst>
                </a:gridCol>
                <a:gridCol w="1739321">
                  <a:extLst>
                    <a:ext uri="{9D8B030D-6E8A-4147-A177-3AD203B41FA5}">
                      <a16:colId xmlns:a16="http://schemas.microsoft.com/office/drawing/2014/main" val="2421607925"/>
                    </a:ext>
                  </a:extLst>
                </a:gridCol>
                <a:gridCol w="939316">
                  <a:extLst>
                    <a:ext uri="{9D8B030D-6E8A-4147-A177-3AD203B41FA5}">
                      <a16:colId xmlns:a16="http://schemas.microsoft.com/office/drawing/2014/main" val="3210094275"/>
                    </a:ext>
                  </a:extLst>
                </a:gridCol>
                <a:gridCol w="1368386">
                  <a:extLst>
                    <a:ext uri="{9D8B030D-6E8A-4147-A177-3AD203B41FA5}">
                      <a16:colId xmlns:a16="http://schemas.microsoft.com/office/drawing/2014/main" val="3102494562"/>
                    </a:ext>
                  </a:extLst>
                </a:gridCol>
                <a:gridCol w="1414772">
                  <a:extLst>
                    <a:ext uri="{9D8B030D-6E8A-4147-A177-3AD203B41FA5}">
                      <a16:colId xmlns:a16="http://schemas.microsoft.com/office/drawing/2014/main" val="361134399"/>
                    </a:ext>
                  </a:extLst>
                </a:gridCol>
                <a:gridCol w="1774263">
                  <a:extLst>
                    <a:ext uri="{9D8B030D-6E8A-4147-A177-3AD203B41FA5}">
                      <a16:colId xmlns:a16="http://schemas.microsoft.com/office/drawing/2014/main" val="745276131"/>
                    </a:ext>
                  </a:extLst>
                </a:gridCol>
                <a:gridCol w="1009079">
                  <a:extLst>
                    <a:ext uri="{9D8B030D-6E8A-4147-A177-3AD203B41FA5}">
                      <a16:colId xmlns:a16="http://schemas.microsoft.com/office/drawing/2014/main" val="788106158"/>
                    </a:ext>
                  </a:extLst>
                </a:gridCol>
                <a:gridCol w="1252236">
                  <a:extLst>
                    <a:ext uri="{9D8B030D-6E8A-4147-A177-3AD203B41FA5}">
                      <a16:colId xmlns:a16="http://schemas.microsoft.com/office/drawing/2014/main" val="1657495790"/>
                    </a:ext>
                  </a:extLst>
                </a:gridCol>
                <a:gridCol w="1669895">
                  <a:extLst>
                    <a:ext uri="{9D8B030D-6E8A-4147-A177-3AD203B41FA5}">
                      <a16:colId xmlns:a16="http://schemas.microsoft.com/office/drawing/2014/main" val="896200680"/>
                    </a:ext>
                  </a:extLst>
                </a:gridCol>
              </a:tblGrid>
              <a:tr h="857544">
                <a:tc>
                  <a:txBody>
                    <a:bodyPr/>
                    <a:lstStyle/>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 Nr.</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crt.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Obiective specifice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Termen de realizare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Responsabil</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Parteneri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Rezultate scontate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Cost total,</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 mii Lei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Surse de finanțare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Indicatori de monitorizare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7657876"/>
                  </a:ext>
                </a:extLst>
              </a:tr>
              <a:tr h="2325923">
                <a:tc>
                  <a:txBody>
                    <a:bodyPr/>
                    <a:lstStyle/>
                    <a:p>
                      <a:pPr marL="0" lvl="0" indent="0">
                        <a:lnSpc>
                          <a:spcPct val="115000"/>
                        </a:lnSpc>
                        <a:spcAft>
                          <a:spcPts val="0"/>
                        </a:spcAft>
                        <a:buFont typeface="7"/>
                        <a:buNone/>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Elaborarea, aprobarea și implementarea Regulamentului de achiziționare a Serviciului de plasament  temporar destinat persoanelor cu dizabilități mintale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2018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Direcția generală asistență socială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Prestatori/</a:t>
                      </a: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Furnizori de servicii acreditate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ro-RO" sz="1400" dirty="0">
                          <a:effectLst/>
                          <a:latin typeface="Times New Roman" panose="02020603050405020304" pitchFamily="18" charset="0"/>
                          <a:cs typeface="Times New Roman" panose="02020603050405020304" pitchFamily="18" charset="0"/>
                        </a:rPr>
                        <a:t>Numărul persoanelor plasate în serviciu de plasament.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 3000,</a:t>
                      </a:r>
                      <a:r>
                        <a:rPr lang="ro-MD" sz="1400" dirty="0">
                          <a:effectLst/>
                          <a:latin typeface="Times New Roman" panose="02020603050405020304" pitchFamily="18" charset="0"/>
                          <a:cs typeface="Times New Roman" panose="02020603050405020304" pitchFamily="18" charset="0"/>
                        </a:rPr>
                        <a:t>0 </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ro-RO" sz="1400" dirty="0">
                          <a:effectLst/>
                          <a:latin typeface="Times New Roman" panose="02020603050405020304" pitchFamily="18" charset="0"/>
                          <a:cs typeface="Times New Roman" panose="02020603050405020304" pitchFamily="18" charset="0"/>
                        </a:rPr>
                        <a:t>Bugetul municipiului Chișinău </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30 de persoane cu dizabilități mintale plasate în serviciu.</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56103078"/>
                  </a:ext>
                </a:extLst>
              </a:tr>
            </a:tbl>
          </a:graphicData>
        </a:graphic>
      </p:graphicFrame>
      <p:graphicFrame>
        <p:nvGraphicFramePr>
          <p:cNvPr id="10" name="Таблица 9">
            <a:extLst>
              <a:ext uri="{FF2B5EF4-FFF2-40B4-BE49-F238E27FC236}">
                <a16:creationId xmlns:a16="http://schemas.microsoft.com/office/drawing/2014/main" id="{F370FA69-29D6-4230-B34E-45523A48DB17}"/>
              </a:ext>
            </a:extLst>
          </p:cNvPr>
          <p:cNvGraphicFramePr>
            <a:graphicFrameLocks noGrp="1"/>
          </p:cNvGraphicFramePr>
          <p:nvPr>
            <p:extLst>
              <p:ext uri="{D42A27DB-BD31-4B8C-83A1-F6EECF244321}">
                <p14:modId xmlns:p14="http://schemas.microsoft.com/office/powerpoint/2010/main" val="272736606"/>
              </p:ext>
            </p:extLst>
          </p:nvPr>
        </p:nvGraphicFramePr>
        <p:xfrm>
          <a:off x="259645" y="3488266"/>
          <a:ext cx="11751731" cy="2859371"/>
        </p:xfrm>
        <a:graphic>
          <a:graphicData uri="http://schemas.openxmlformats.org/drawingml/2006/table">
            <a:tbl>
              <a:tblPr firstRow="1" firstCol="1" bandRow="1" bandCol="1">
                <a:tableStyleId>{7DF18680-E054-41AD-8BC1-D1AEF772440D}</a:tableStyleId>
              </a:tblPr>
              <a:tblGrid>
                <a:gridCol w="584463">
                  <a:extLst>
                    <a:ext uri="{9D8B030D-6E8A-4147-A177-3AD203B41FA5}">
                      <a16:colId xmlns:a16="http://schemas.microsoft.com/office/drawing/2014/main" val="3995863061"/>
                    </a:ext>
                  </a:extLst>
                </a:gridCol>
                <a:gridCol w="1739321">
                  <a:extLst>
                    <a:ext uri="{9D8B030D-6E8A-4147-A177-3AD203B41FA5}">
                      <a16:colId xmlns:a16="http://schemas.microsoft.com/office/drawing/2014/main" val="3347214237"/>
                    </a:ext>
                  </a:extLst>
                </a:gridCol>
                <a:gridCol w="939316">
                  <a:extLst>
                    <a:ext uri="{9D8B030D-6E8A-4147-A177-3AD203B41FA5}">
                      <a16:colId xmlns:a16="http://schemas.microsoft.com/office/drawing/2014/main" val="4289446885"/>
                    </a:ext>
                  </a:extLst>
                </a:gridCol>
                <a:gridCol w="1368386">
                  <a:extLst>
                    <a:ext uri="{9D8B030D-6E8A-4147-A177-3AD203B41FA5}">
                      <a16:colId xmlns:a16="http://schemas.microsoft.com/office/drawing/2014/main" val="316556324"/>
                    </a:ext>
                  </a:extLst>
                </a:gridCol>
                <a:gridCol w="1414772">
                  <a:extLst>
                    <a:ext uri="{9D8B030D-6E8A-4147-A177-3AD203B41FA5}">
                      <a16:colId xmlns:a16="http://schemas.microsoft.com/office/drawing/2014/main" val="2786330014"/>
                    </a:ext>
                  </a:extLst>
                </a:gridCol>
                <a:gridCol w="1774263">
                  <a:extLst>
                    <a:ext uri="{9D8B030D-6E8A-4147-A177-3AD203B41FA5}">
                      <a16:colId xmlns:a16="http://schemas.microsoft.com/office/drawing/2014/main" val="2427165666"/>
                    </a:ext>
                  </a:extLst>
                </a:gridCol>
                <a:gridCol w="1009079">
                  <a:extLst>
                    <a:ext uri="{9D8B030D-6E8A-4147-A177-3AD203B41FA5}">
                      <a16:colId xmlns:a16="http://schemas.microsoft.com/office/drawing/2014/main" val="4102525773"/>
                    </a:ext>
                  </a:extLst>
                </a:gridCol>
                <a:gridCol w="1252236">
                  <a:extLst>
                    <a:ext uri="{9D8B030D-6E8A-4147-A177-3AD203B41FA5}">
                      <a16:colId xmlns:a16="http://schemas.microsoft.com/office/drawing/2014/main" val="476697754"/>
                    </a:ext>
                  </a:extLst>
                </a:gridCol>
                <a:gridCol w="1669895">
                  <a:extLst>
                    <a:ext uri="{9D8B030D-6E8A-4147-A177-3AD203B41FA5}">
                      <a16:colId xmlns:a16="http://schemas.microsoft.com/office/drawing/2014/main" val="1812272433"/>
                    </a:ext>
                  </a:extLst>
                </a:gridCol>
              </a:tblGrid>
              <a:tr h="2859371">
                <a:tc>
                  <a:txBody>
                    <a:bodyPr/>
                    <a:lstStyle/>
                    <a:p>
                      <a:pPr marL="0" lvl="0" indent="0">
                        <a:lnSpc>
                          <a:spcPct val="115000"/>
                        </a:lnSpc>
                        <a:spcAft>
                          <a:spcPts val="0"/>
                        </a:spcAft>
                        <a:buFont typeface="7"/>
                        <a:buNone/>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Reorganizarea activității Centrului de găzduire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orientare pentru persoane fără domiciliu stabil  </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Direcţia</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generală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asistenţă</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socială,</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Centrului de găzduire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orientare pentru persoane fără domiciliu stabil</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Primăria municipiului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Chişinău</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Incluziunea socială,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rebilitare</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psiho-</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emoţională</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consiliere, promovarea nediscriminării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egalităţii</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şanselor</a:t>
                      </a: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persoanelor fără domiciliu stabil</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Bugetul municipiului </a:t>
                      </a:r>
                      <a:r>
                        <a:rPr lang="ro-RO" sz="1400" b="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Chişinău</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just">
                        <a:lnSpc>
                          <a:spcPct val="115000"/>
                        </a:lnSpc>
                        <a:spcAft>
                          <a:spcPts val="0"/>
                        </a:spcAft>
                      </a:pPr>
                      <a:r>
                        <a:rPr lang="ro-RO"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Nr. de beneficiari al Centrului</a:t>
                      </a:r>
                      <a:endParaRPr lang="ru-RU"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147664045"/>
                  </a:ext>
                </a:extLst>
              </a:tr>
            </a:tbl>
          </a:graphicData>
        </a:graphic>
      </p:graphicFrame>
    </p:spTree>
    <p:extLst>
      <p:ext uri="{BB962C8B-B14F-4D97-AF65-F5344CB8AC3E}">
        <p14:creationId xmlns:p14="http://schemas.microsoft.com/office/powerpoint/2010/main" val="329901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6EBE73F3-3879-4B9A-A7C8-1BACBAC7B036}"/>
              </a:ext>
            </a:extLst>
          </p:cNvPr>
          <p:cNvGraphicFramePr>
            <a:graphicFrameLocks noGrp="1"/>
          </p:cNvGraphicFramePr>
          <p:nvPr>
            <p:ph idx="1"/>
            <p:extLst>
              <p:ext uri="{D42A27DB-BD31-4B8C-83A1-F6EECF244321}">
                <p14:modId xmlns:p14="http://schemas.microsoft.com/office/powerpoint/2010/main" val="2909669014"/>
              </p:ext>
            </p:extLst>
          </p:nvPr>
        </p:nvGraphicFramePr>
        <p:xfrm>
          <a:off x="191912" y="180621"/>
          <a:ext cx="11740444" cy="6283974"/>
        </p:xfrm>
        <a:graphic>
          <a:graphicData uri="http://schemas.openxmlformats.org/drawingml/2006/table">
            <a:tbl>
              <a:tblPr firstRow="1" firstCol="1" bandRow="1" bandCol="1">
                <a:tableStyleId>{5C22544A-7EE6-4342-B048-85BDC9FD1C3A}</a:tableStyleId>
              </a:tblPr>
              <a:tblGrid>
                <a:gridCol w="524280">
                  <a:extLst>
                    <a:ext uri="{9D8B030D-6E8A-4147-A177-3AD203B41FA5}">
                      <a16:colId xmlns:a16="http://schemas.microsoft.com/office/drawing/2014/main" val="3016112181"/>
                    </a:ext>
                  </a:extLst>
                </a:gridCol>
                <a:gridCol w="1362830">
                  <a:extLst>
                    <a:ext uri="{9D8B030D-6E8A-4147-A177-3AD203B41FA5}">
                      <a16:colId xmlns:a16="http://schemas.microsoft.com/office/drawing/2014/main" val="1923785388"/>
                    </a:ext>
                  </a:extLst>
                </a:gridCol>
                <a:gridCol w="982745">
                  <a:extLst>
                    <a:ext uri="{9D8B030D-6E8A-4147-A177-3AD203B41FA5}">
                      <a16:colId xmlns:a16="http://schemas.microsoft.com/office/drawing/2014/main" val="3416557442"/>
                    </a:ext>
                  </a:extLst>
                </a:gridCol>
                <a:gridCol w="1113629">
                  <a:extLst>
                    <a:ext uri="{9D8B030D-6E8A-4147-A177-3AD203B41FA5}">
                      <a16:colId xmlns:a16="http://schemas.microsoft.com/office/drawing/2014/main" val="2002790562"/>
                    </a:ext>
                  </a:extLst>
                </a:gridCol>
                <a:gridCol w="1782106">
                  <a:extLst>
                    <a:ext uri="{9D8B030D-6E8A-4147-A177-3AD203B41FA5}">
                      <a16:colId xmlns:a16="http://schemas.microsoft.com/office/drawing/2014/main" val="2248383381"/>
                    </a:ext>
                  </a:extLst>
                </a:gridCol>
                <a:gridCol w="1886368">
                  <a:extLst>
                    <a:ext uri="{9D8B030D-6E8A-4147-A177-3AD203B41FA5}">
                      <a16:colId xmlns:a16="http://schemas.microsoft.com/office/drawing/2014/main" val="734459825"/>
                    </a:ext>
                  </a:extLst>
                </a:gridCol>
                <a:gridCol w="1153560">
                  <a:extLst>
                    <a:ext uri="{9D8B030D-6E8A-4147-A177-3AD203B41FA5}">
                      <a16:colId xmlns:a16="http://schemas.microsoft.com/office/drawing/2014/main" val="952494915"/>
                    </a:ext>
                  </a:extLst>
                </a:gridCol>
                <a:gridCol w="1362090">
                  <a:extLst>
                    <a:ext uri="{9D8B030D-6E8A-4147-A177-3AD203B41FA5}">
                      <a16:colId xmlns:a16="http://schemas.microsoft.com/office/drawing/2014/main" val="2803910751"/>
                    </a:ext>
                  </a:extLst>
                </a:gridCol>
                <a:gridCol w="1572836">
                  <a:extLst>
                    <a:ext uri="{9D8B030D-6E8A-4147-A177-3AD203B41FA5}">
                      <a16:colId xmlns:a16="http://schemas.microsoft.com/office/drawing/2014/main" val="3516851189"/>
                    </a:ext>
                  </a:extLst>
                </a:gridCol>
              </a:tblGrid>
              <a:tr h="766828">
                <a:tc>
                  <a:txBody>
                    <a:bodyPr/>
                    <a:lstStyle/>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 Nr.</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ro-RO" sz="1400" dirty="0">
                          <a:effectLst/>
                          <a:latin typeface="Times New Roman" panose="02020603050405020304" pitchFamily="18" charset="0"/>
                          <a:cs typeface="Times New Roman" panose="02020603050405020304" pitchFamily="18" charset="0"/>
                        </a:rPr>
                        <a:t>crt.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Obiective specifice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Termen de realizare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Responsabil</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Parteneri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Rezultate scontate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Cost total,</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 mii Lei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Surse de finanțare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a:effectLst/>
                          <a:latin typeface="Times New Roman" panose="02020603050405020304" pitchFamily="18" charset="0"/>
                          <a:cs typeface="Times New Roman" panose="02020603050405020304" pitchFamily="18" charset="0"/>
                        </a:rPr>
                        <a:t>Indicatori de monitorizare</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5987975"/>
                  </a:ext>
                </a:extLst>
              </a:tr>
              <a:tr h="532121">
                <a:tc>
                  <a:txBody>
                    <a:bodyPr/>
                    <a:lstStyle/>
                    <a:p>
                      <a:pPr>
                        <a:lnSpc>
                          <a:spcPct val="115000"/>
                        </a:lnSpc>
                        <a:spcAft>
                          <a:spcPts val="0"/>
                        </a:spcAft>
                      </a:pPr>
                      <a:r>
                        <a:rPr lang="ro-RO"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8">
                  <a:txBody>
                    <a:bodyPr/>
                    <a:lstStyle/>
                    <a:p>
                      <a:r>
                        <a:rPr lang="ro-RO" sz="1400" b="1" i="1" u="none" dirty="0">
                          <a:effectLst/>
                          <a:latin typeface="Times New Roman" panose="02020603050405020304" pitchFamily="18" charset="0"/>
                          <a:cs typeface="Times New Roman" panose="02020603050405020304" pitchFamily="18" charset="0"/>
                        </a:rPr>
                        <a:t>Obiectivul nr. 2. </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Asigurarea prestării Serviciului social „Asistență personală” </a:t>
                      </a:r>
                      <a:r>
                        <a:rPr lang="ro-RO" sz="1400" b="1" i="1" u="none"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 Echipă Mobilă de calitate în scopul integrării depline a persoanelor cu dizabilități </a:t>
                      </a:r>
                      <a:r>
                        <a:rPr lang="ro-RO" sz="1400" b="1" i="1" u="none"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1" i="1" u="none" kern="1200" dirty="0">
                          <a:solidFill>
                            <a:schemeClr val="dk1"/>
                          </a:solidFill>
                          <a:effectLst/>
                          <a:latin typeface="Times New Roman" panose="02020603050405020304" pitchFamily="18" charset="0"/>
                          <a:ea typeface="+mn-ea"/>
                          <a:cs typeface="Times New Roman" panose="02020603050405020304" pitchFamily="18" charset="0"/>
                        </a:rPr>
                        <a:t> adaptat nevoilor beneficiarilor.</a:t>
                      </a:r>
                      <a:r>
                        <a:rPr lang="ro-RO" sz="1400" b="1" i="1" u="none" dirty="0">
                          <a:effectLst/>
                          <a:latin typeface="Times New Roman" panose="02020603050405020304" pitchFamily="18" charset="0"/>
                          <a:cs typeface="Times New Roman" panose="02020603050405020304" pitchFamily="18" charset="0"/>
                        </a:rPr>
                        <a:t> </a:t>
                      </a:r>
                      <a:endParaRPr lang="ru-RU" sz="1400" b="1" i="1"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231292892"/>
                  </a:ext>
                </a:extLst>
              </a:tr>
              <a:tr h="2851597">
                <a:tc>
                  <a:txBody>
                    <a:bodyPr/>
                    <a:lstStyle/>
                    <a:p>
                      <a:pPr marL="0" lvl="0" indent="0">
                        <a:lnSpc>
                          <a:spcPct val="115000"/>
                        </a:lnSpc>
                        <a:spcAft>
                          <a:spcPts val="0"/>
                        </a:spcAft>
                        <a:buFont typeface="7"/>
                        <a:buNone/>
                      </a:pPr>
                      <a:r>
                        <a:rPr lang="ro-RO" sz="1400" dirty="0">
                          <a:effectLst/>
                          <a:latin typeface="Times New Roman" panose="02020603050405020304" pitchFamily="18" charset="0"/>
                          <a:cs typeface="Times New Roman" panose="02020603050405020304" pitchFamily="18" charset="0"/>
                        </a:rPr>
                        <a:t> 5.</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Promovarea și prestarea calitativă și eficientă a  serviciului social „Echipă Mobilă”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2018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dirty="0" err="1">
                          <a:effectLst/>
                          <a:latin typeface="Times New Roman" panose="02020603050405020304" pitchFamily="18" charset="0"/>
                          <a:cs typeface="Times New Roman" panose="02020603050405020304" pitchFamily="18" charset="0"/>
                        </a:rPr>
                        <a:t>Direcţia</a:t>
                      </a:r>
                      <a:r>
                        <a:rPr lang="ro-RO" sz="1400" dirty="0">
                          <a:effectLst/>
                          <a:latin typeface="Times New Roman" panose="02020603050405020304" pitchFamily="18" charset="0"/>
                          <a:cs typeface="Times New Roman" panose="02020603050405020304" pitchFamily="18" charset="0"/>
                        </a:rPr>
                        <a:t> generală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 </a:t>
                      </a:r>
                      <a:r>
                        <a:rPr lang="ro-RO" sz="1400" dirty="0" err="1">
                          <a:effectLst/>
                          <a:latin typeface="Times New Roman" panose="02020603050405020304" pitchFamily="18" charset="0"/>
                          <a:cs typeface="Times New Roman" panose="02020603050405020304" pitchFamily="18" charset="0"/>
                        </a:rPr>
                        <a:t>direcţiile</a:t>
                      </a:r>
                      <a:r>
                        <a:rPr lang="ro-RO" sz="1400" dirty="0">
                          <a:effectLst/>
                          <a:latin typeface="Times New Roman" panose="02020603050405020304" pitchFamily="18" charset="0"/>
                          <a:cs typeface="Times New Roman" panose="02020603050405020304" pitchFamily="18" charset="0"/>
                        </a:rPr>
                        <a:t> teritoriale de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a:t>
                      </a:r>
                      <a:endParaRPr lang="ru-RU"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Prestatori/</a:t>
                      </a: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Furnizori de servicii acreditate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Servicii social pentru persoane cu dizabilități prevenirea instituționalizării, acordarea serviciilor de sociale alternative de calitate, dezvoltarea relațiilor interpersonale cu familia</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1 095,0</a:t>
                      </a:r>
                    </a:p>
                    <a:p>
                      <a:pPr algn="ctr" fontAlgn="b"/>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Bugetul municipiului Chișinău </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Numărul beneficiarilor admiși în cadrul serviciului social „Echipă mobilă”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0386281"/>
                  </a:ext>
                </a:extLst>
              </a:tr>
              <a:tr h="2133428">
                <a:tc>
                  <a:txBody>
                    <a:bodyPr/>
                    <a:lstStyle/>
                    <a:p>
                      <a:pPr marL="0" lvl="0" indent="0">
                        <a:lnSpc>
                          <a:spcPct val="115000"/>
                        </a:lnSpc>
                        <a:spcAft>
                          <a:spcPts val="0"/>
                        </a:spcAft>
                        <a:buFont typeface="7"/>
                        <a:buNone/>
                      </a:pPr>
                      <a:r>
                        <a:rPr lang="ro-RO" sz="1400" dirty="0">
                          <a:effectLst/>
                          <a:latin typeface="Times New Roman" panose="02020603050405020304" pitchFamily="18" charset="0"/>
                          <a:cs typeface="Times New Roman" panose="02020603050405020304" pitchFamily="18" charset="0"/>
                        </a:rPr>
                        <a:t> 6.</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a:effectLst/>
                          <a:latin typeface="Times New Roman" panose="02020603050405020304" pitchFamily="18" charset="0"/>
                          <a:cs typeface="Times New Roman" panose="02020603050405020304" pitchFamily="18" charset="0"/>
                        </a:rPr>
                        <a:t>Promovarea şi prestarea calitativă şi eficientă a  Serviciului social Asistenţă personală</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o-RO" sz="1400" dirty="0">
                          <a:effectLst/>
                          <a:latin typeface="Times New Roman" panose="02020603050405020304" pitchFamily="18" charset="0"/>
                          <a:cs typeface="Times New Roman" panose="02020603050405020304" pitchFamily="18" charset="0"/>
                        </a:rPr>
                        <a:t>2018</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o-RO" sz="1400" dirty="0" err="1">
                          <a:effectLst/>
                          <a:latin typeface="Times New Roman" panose="02020603050405020304" pitchFamily="18" charset="0"/>
                          <a:cs typeface="Times New Roman" panose="02020603050405020304" pitchFamily="18" charset="0"/>
                        </a:rPr>
                        <a:t>Direcţia</a:t>
                      </a:r>
                      <a:r>
                        <a:rPr lang="ro-RO" sz="1400" dirty="0">
                          <a:effectLst/>
                          <a:latin typeface="Times New Roman" panose="02020603050405020304" pitchFamily="18" charset="0"/>
                          <a:cs typeface="Times New Roman" panose="02020603050405020304" pitchFamily="18" charset="0"/>
                        </a:rPr>
                        <a:t> generală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 </a:t>
                      </a:r>
                      <a:r>
                        <a:rPr lang="ro-RO" sz="1400" dirty="0" err="1">
                          <a:effectLst/>
                          <a:latin typeface="Times New Roman" panose="02020603050405020304" pitchFamily="18" charset="0"/>
                          <a:cs typeface="Times New Roman" panose="02020603050405020304" pitchFamily="18" charset="0"/>
                        </a:rPr>
                        <a:t>direcţiile</a:t>
                      </a:r>
                      <a:r>
                        <a:rPr lang="ro-RO" sz="1400" dirty="0">
                          <a:effectLst/>
                          <a:latin typeface="Times New Roman" panose="02020603050405020304" pitchFamily="18" charset="0"/>
                          <a:cs typeface="Times New Roman" panose="02020603050405020304" pitchFamily="18" charset="0"/>
                        </a:rPr>
                        <a:t> teritoriale de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socială</a:t>
                      </a:r>
                      <a:endParaRPr lang="ru-RU"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Prestatori/</a:t>
                      </a: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Furnizori de servicii acreditate</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Oferirea suportului psiho-social persoanelor cu </a:t>
                      </a:r>
                      <a:r>
                        <a:rPr lang="ro-RO" sz="1400" dirty="0" err="1">
                          <a:effectLst/>
                          <a:latin typeface="Times New Roman" panose="02020603050405020304" pitchFamily="18" charset="0"/>
                          <a:cs typeface="Times New Roman" panose="02020603050405020304" pitchFamily="18" charset="0"/>
                        </a:rPr>
                        <a:t>dizabilităţi</a:t>
                      </a:r>
                      <a:r>
                        <a:rPr lang="ro-RO" sz="1400" dirty="0">
                          <a:effectLst/>
                          <a:latin typeface="Times New Roman" panose="02020603050405020304" pitchFamily="18" charset="0"/>
                          <a:cs typeface="Times New Roman" panose="02020603050405020304" pitchFamily="18" charset="0"/>
                        </a:rPr>
                        <a:t> severe, prevenirea </a:t>
                      </a:r>
                      <a:r>
                        <a:rPr lang="ro-RO" sz="1400" dirty="0" err="1">
                          <a:effectLst/>
                          <a:latin typeface="Times New Roman" panose="02020603050405020304" pitchFamily="18" charset="0"/>
                          <a:cs typeface="Times New Roman" panose="02020603050405020304" pitchFamily="18" charset="0"/>
                        </a:rPr>
                        <a:t>instituţionalizării</a:t>
                      </a:r>
                      <a:r>
                        <a:rPr lang="ro-RO" sz="1400" dirty="0">
                          <a:effectLst/>
                          <a:latin typeface="Times New Roman" panose="02020603050405020304" pitchFamily="18" charset="0"/>
                          <a:cs typeface="Times New Roman" panose="02020603050405020304" pitchFamily="18" charset="0"/>
                        </a:rPr>
                        <a:t>, promovarea nediscriminării </a:t>
                      </a:r>
                      <a:r>
                        <a:rPr lang="ro-RO" sz="1400" dirty="0" err="1">
                          <a:effectLst/>
                          <a:latin typeface="Times New Roman" panose="02020603050405020304" pitchFamily="18" charset="0"/>
                          <a:cs typeface="Times New Roman" panose="02020603050405020304" pitchFamily="18" charset="0"/>
                        </a:rPr>
                        <a:t>şi</a:t>
                      </a:r>
                      <a:r>
                        <a:rPr lang="ro-RO" sz="1400" dirty="0">
                          <a:effectLst/>
                          <a:latin typeface="Times New Roman" panose="02020603050405020304" pitchFamily="18" charset="0"/>
                          <a:cs typeface="Times New Roman" panose="02020603050405020304" pitchFamily="18" charset="0"/>
                        </a:rPr>
                        <a:t> a </a:t>
                      </a:r>
                      <a:r>
                        <a:rPr lang="ro-RO" sz="1400" dirty="0" err="1">
                          <a:effectLst/>
                          <a:latin typeface="Times New Roman" panose="02020603050405020304" pitchFamily="18" charset="0"/>
                          <a:cs typeface="Times New Roman" panose="02020603050405020304" pitchFamily="18" charset="0"/>
                        </a:rPr>
                        <a:t>egalităţii</a:t>
                      </a:r>
                      <a:r>
                        <a:rPr lang="ro-RO" sz="1400" dirty="0">
                          <a:effectLst/>
                          <a:latin typeface="Times New Roman" panose="02020603050405020304" pitchFamily="18" charset="0"/>
                          <a:cs typeface="Times New Roman" panose="02020603050405020304" pitchFamily="18" charset="0"/>
                        </a:rPr>
                        <a:t> </a:t>
                      </a:r>
                      <a:r>
                        <a:rPr lang="ro-RO" sz="1400" dirty="0" err="1">
                          <a:effectLst/>
                          <a:latin typeface="Times New Roman" panose="02020603050405020304" pitchFamily="18" charset="0"/>
                          <a:cs typeface="Times New Roman" panose="02020603050405020304" pitchFamily="18" charset="0"/>
                        </a:rPr>
                        <a:t>şanselor</a:t>
                      </a:r>
                      <a:r>
                        <a:rPr lang="ro-RO"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17 788,4</a:t>
                      </a:r>
                    </a:p>
                  </a:txBody>
                  <a:tcPr marL="9525" marR="9525" marT="9525" marB="0" anchor="ctr"/>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Bugetul municipiului Chișinău </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ro-RO" sz="1400" dirty="0">
                          <a:effectLst/>
                          <a:latin typeface="Times New Roman" panose="02020603050405020304" pitchFamily="18" charset="0"/>
                          <a:cs typeface="Times New Roman" panose="02020603050405020304" pitchFamily="18" charset="0"/>
                        </a:rPr>
                        <a:t>Nr. de beneficiari al serviciului social </a:t>
                      </a:r>
                      <a:r>
                        <a:rPr lang="ro-RO" sz="1400" dirty="0" err="1">
                          <a:effectLst/>
                          <a:latin typeface="Times New Roman" panose="02020603050405020304" pitchFamily="18" charset="0"/>
                          <a:cs typeface="Times New Roman" panose="02020603050405020304" pitchFamily="18" charset="0"/>
                        </a:rPr>
                        <a:t>asistenţă</a:t>
                      </a:r>
                      <a:r>
                        <a:rPr lang="ro-RO" sz="1400" dirty="0">
                          <a:effectLst/>
                          <a:latin typeface="Times New Roman" panose="02020603050405020304" pitchFamily="18" charset="0"/>
                          <a:cs typeface="Times New Roman" panose="02020603050405020304" pitchFamily="18" charset="0"/>
                        </a:rPr>
                        <a:t> personală</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5994191"/>
                  </a:ext>
                </a:extLst>
              </a:tr>
            </a:tbl>
          </a:graphicData>
        </a:graphic>
      </p:graphicFrame>
    </p:spTree>
    <p:extLst>
      <p:ext uri="{BB962C8B-B14F-4D97-AF65-F5344CB8AC3E}">
        <p14:creationId xmlns:p14="http://schemas.microsoft.com/office/powerpoint/2010/main" val="34908378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1870</Words>
  <Application>Microsoft Office PowerPoint</Application>
  <PresentationFormat>Широкоэкранный</PresentationFormat>
  <Paragraphs>379</Paragraphs>
  <Slides>13</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7</vt:lpstr>
      <vt:lpstr>Arial</vt:lpstr>
      <vt:lpstr>Calibri</vt:lpstr>
      <vt:lpstr>Calibri Light</vt:lpstr>
      <vt:lpstr>Times New Roman</vt:lpstr>
      <vt:lpstr>Verdana</vt:lpstr>
      <vt:lpstr>Wingdings</vt:lpstr>
      <vt:lpstr>Тема Office</vt:lpstr>
      <vt:lpstr>Презентация PowerPoint</vt:lpstr>
      <vt:lpstr>COMPONENŢA  DIRECŢIEI  </vt:lpstr>
      <vt:lpstr>  Direcția generală asistență socială este instituția publică, cu personalitate juridică, aflată în subordinea Consiliului municipal Chișinău. Aceasta oferă asistență și sprijin pentru familii, persoane singuratice, vârstnice, cu dizabilități aflate în nevoie, abuzate, marginalizate. Misiunea instituției este de a asigura persoanelor domiciliate în municipiul Chișinău, un sistem de asistență socială care să răspundă nevoilor identificate și să ofere o securitate socială universală și cuprinzătoare.   </vt:lpstr>
      <vt:lpstr>Pentru asigurarea activității Direcției generale asistență socială, pentru anul 2017, au fost aprobate mijloace financiare, conform tabelului: </vt:lpstr>
      <vt:lpstr>Fluxul cadrelor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DGAS3</dc:creator>
  <cp:lastModifiedBy>DGAS3</cp:lastModifiedBy>
  <cp:revision>49</cp:revision>
  <dcterms:created xsi:type="dcterms:W3CDTF">2017-12-03T10:59:46Z</dcterms:created>
  <dcterms:modified xsi:type="dcterms:W3CDTF">2017-12-04T11:27:29Z</dcterms:modified>
</cp:coreProperties>
</file>