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6"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0" autoAdjust="0"/>
  </p:normalViewPr>
  <p:slideViewPr>
    <p:cSldViewPr>
      <p:cViewPr>
        <p:scale>
          <a:sx n="120" d="100"/>
          <a:sy n="120" d="100"/>
        </p:scale>
        <p:origin x="-78" y="2202"/>
      </p:cViewPr>
      <p:guideLst>
        <p:guide orient="horz" pos="2160"/>
        <p:guide pos="2880"/>
      </p:guideLst>
    </p:cSldViewPr>
  </p:slideViewPr>
  <p:outlineViewPr>
    <p:cViewPr>
      <p:scale>
        <a:sx n="33" d="100"/>
        <a:sy n="33" d="100"/>
      </p:scale>
      <p:origin x="0" y="52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4D463-641F-4B58-8069-819D13224186}" type="datetimeFigureOut">
              <a:rPr lang="ru-RU" smtClean="0"/>
              <a:pPr/>
              <a:t>19.11.2017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CD22D-F377-46E9-AFE0-A4AF7D5939C4}" type="slidenum">
              <a:rPr lang="ru-RU" smtClean="0"/>
              <a:pPr/>
              <a:t>‹#›</a:t>
            </a:fld>
            <a:endParaRPr lang="ru-RU"/>
          </a:p>
        </p:txBody>
      </p:sp>
    </p:spTree>
    <p:extLst>
      <p:ext uri="{BB962C8B-B14F-4D97-AF65-F5344CB8AC3E}">
        <p14:creationId xmlns:p14="http://schemas.microsoft.com/office/powerpoint/2010/main" val="392501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4271FC-DE03-43A2-8FCE-BE72F9F170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B1AC844-62FE-4BB3-8B11-11C869187FEF}" type="datetimeFigureOut">
              <a:rPr lang="ru-RU" smtClean="0"/>
              <a:pPr/>
              <a:t>19.11.2017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D4271FC-DE03-43A2-8FCE-BE72F9F1709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1AC844-62FE-4BB3-8B11-11C869187FEF}" type="datetimeFigureOut">
              <a:rPr lang="ru-RU" smtClean="0"/>
              <a:pPr/>
              <a:t>19.11.2017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4271FC-DE03-43A2-8FCE-BE72F9F1709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620688"/>
            <a:ext cx="8568952" cy="1152128"/>
          </a:xfrm>
        </p:spPr>
        <p:txBody>
          <a:bodyPr>
            <a:noAutofit/>
          </a:bodyPr>
          <a:lstStyle/>
          <a:p>
            <a:pPr algn="just">
              <a:spcBef>
                <a:spcPts val="0"/>
              </a:spcBef>
            </a:pPr>
            <a:r>
              <a:rPr lang="ro-RO" sz="1800" dirty="0" smtClean="0">
                <a:latin typeface="Times New Roman" pitchFamily="18" charset="0"/>
                <a:cs typeface="Times New Roman" pitchFamily="18" charset="0"/>
              </a:rPr>
              <a:t>Infrastructura rutieră a municipiului Chișinău</a:t>
            </a:r>
            <a:r>
              <a:rPr lang="en-US" sz="1800" dirty="0" smtClean="0">
                <a:latin typeface="Times New Roman" pitchFamily="18" charset="0"/>
                <a:cs typeface="Times New Roman" pitchFamily="18" charset="0"/>
              </a:rPr>
              <a:t>: </a:t>
            </a:r>
            <a:r>
              <a:rPr lang="ro-RO" sz="1800" b="1" dirty="0" smtClean="0">
                <a:latin typeface="Times New Roman" pitchFamily="18" charset="0"/>
                <a:cs typeface="Times New Roman" pitchFamily="18" charset="0"/>
              </a:rPr>
              <a:t>900</a:t>
            </a:r>
            <a:r>
              <a:rPr lang="ro-RO" sz="1800" dirty="0" smtClean="0">
                <a:latin typeface="Times New Roman" pitchFamily="18" charset="0"/>
                <a:cs typeface="Times New Roman" pitchFamily="18" charset="0"/>
              </a:rPr>
              <a:t> </a:t>
            </a:r>
            <a:r>
              <a:rPr lang="ro-RO" sz="1800" b="1" dirty="0" smtClean="0">
                <a:latin typeface="Times New Roman" pitchFamily="18" charset="0"/>
                <a:cs typeface="Times New Roman" pitchFamily="18" charset="0"/>
              </a:rPr>
              <a:t>străzi</a:t>
            </a:r>
            <a:r>
              <a:rPr lang="ro-RO" sz="1800" dirty="0" smtClean="0">
                <a:latin typeface="Times New Roman" pitchFamily="18" charset="0"/>
                <a:cs typeface="Times New Roman" pitchFamily="18" charset="0"/>
              </a:rPr>
              <a:t> cu o lungime de </a:t>
            </a:r>
            <a:r>
              <a:rPr lang="ro-RO" sz="1800" b="1" dirty="0" smtClean="0">
                <a:latin typeface="Times New Roman" pitchFamily="18" charset="0"/>
                <a:cs typeface="Times New Roman" pitchFamily="18" charset="0"/>
              </a:rPr>
              <a:t>672 km </a:t>
            </a:r>
            <a:r>
              <a:rPr lang="ro-RO" sz="1800" dirty="0" smtClean="0">
                <a:latin typeface="Times New Roman" pitchFamily="18" charset="0"/>
                <a:cs typeface="Times New Roman" pitchFamily="18" charset="0"/>
              </a:rPr>
              <a:t>și cu o mărime a suprafeței părții carosabile de cca</a:t>
            </a:r>
            <a:r>
              <a:rPr lang="ro-RO" sz="1800" b="1" dirty="0" smtClean="0">
                <a:latin typeface="Times New Roman" pitchFamily="18" charset="0"/>
                <a:cs typeface="Times New Roman" pitchFamily="18" charset="0"/>
              </a:rPr>
              <a:t>. 18 mln. m</a:t>
            </a:r>
            <a:r>
              <a:rPr lang="ro-RO" sz="1800" b="1" baseline="30000" dirty="0" smtClean="0">
                <a:latin typeface="Times New Roman" pitchFamily="18" charset="0"/>
                <a:cs typeface="Times New Roman" pitchFamily="18" charset="0"/>
              </a:rPr>
              <a:t>2</a:t>
            </a:r>
            <a:r>
              <a:rPr lang="ro-RO" sz="1800" dirty="0" smtClean="0">
                <a:latin typeface="Times New Roman" pitchFamily="18" charset="0"/>
                <a:cs typeface="Times New Roman" pitchFamily="18" charset="0"/>
              </a:rPr>
              <a:t>, constituind 12 % din teritoriul valorificat, ceea ce este sub nivelul optimal. </a:t>
            </a:r>
            <a:endParaRPr lang="en-US" sz="1800" dirty="0" smtClean="0">
              <a:latin typeface="Times New Roman" pitchFamily="18" charset="0"/>
              <a:cs typeface="Times New Roman" pitchFamily="18" charset="0"/>
            </a:endParaRPr>
          </a:p>
          <a:p>
            <a:pPr algn="just">
              <a:spcBef>
                <a:spcPts val="0"/>
              </a:spcBef>
            </a:pPr>
            <a:r>
              <a:rPr lang="ro-RO" sz="1800" dirty="0" smtClean="0">
                <a:latin typeface="Times New Roman" pitchFamily="18" charset="0"/>
                <a:cs typeface="Times New Roman" pitchFamily="18" charset="0"/>
              </a:rPr>
              <a:t>Lungimea trotuarelor  constituie </a:t>
            </a:r>
            <a:r>
              <a:rPr lang="ro-RO" sz="1800" b="1" dirty="0" smtClean="0">
                <a:latin typeface="Times New Roman" pitchFamily="18" charset="0"/>
                <a:cs typeface="Times New Roman" pitchFamily="18" charset="0"/>
              </a:rPr>
              <a:t>446 km (1,8 mln. m</a:t>
            </a:r>
            <a:r>
              <a:rPr lang="ro-RO" sz="1800" b="1" baseline="30000" dirty="0" smtClean="0">
                <a:latin typeface="Times New Roman" pitchFamily="18" charset="0"/>
                <a:cs typeface="Times New Roman" pitchFamily="18" charset="0"/>
              </a:rPr>
              <a:t>2</a:t>
            </a:r>
            <a:r>
              <a:rPr lang="ro-RO" sz="1800" b="1" dirty="0" smtClean="0">
                <a:latin typeface="Times New Roman" pitchFamily="18" charset="0"/>
                <a:cs typeface="Times New Roman" pitchFamily="18" charset="0"/>
              </a:rPr>
              <a:t>)</a:t>
            </a:r>
            <a:r>
              <a:rPr lang="ro-RO" sz="1800" dirty="0" smtClean="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69197068"/>
              </p:ext>
            </p:extLst>
          </p:nvPr>
        </p:nvGraphicFramePr>
        <p:xfrm>
          <a:off x="395535" y="2420888"/>
          <a:ext cx="8208914" cy="1152128"/>
        </p:xfrm>
        <a:graphic>
          <a:graphicData uri="http://schemas.openxmlformats.org/drawingml/2006/table">
            <a:tbl>
              <a:tblPr>
                <a:tableStyleId>{5940675A-B579-460E-94D1-54222C63F5DA}</a:tableStyleId>
              </a:tblPr>
              <a:tblGrid>
                <a:gridCol w="883013"/>
                <a:gridCol w="883013"/>
                <a:gridCol w="987579"/>
                <a:gridCol w="988353"/>
                <a:gridCol w="883013"/>
                <a:gridCol w="988353"/>
                <a:gridCol w="922516"/>
                <a:gridCol w="798583"/>
                <a:gridCol w="874491"/>
              </a:tblGrid>
              <a:tr h="750924">
                <a:tc>
                  <a:txBody>
                    <a:bodyPr/>
                    <a:lstStyle/>
                    <a:p>
                      <a:pPr algn="ctr">
                        <a:lnSpc>
                          <a:spcPct val="100000"/>
                        </a:lnSpc>
                        <a:spcAft>
                          <a:spcPts val="0"/>
                        </a:spcAft>
                      </a:pPr>
                      <a:r>
                        <a:rPr lang="ru-RU" sz="1400" b="1" dirty="0" err="1">
                          <a:latin typeface="+mn-lt"/>
                          <a:cs typeface="Times New Roman" pitchFamily="18" charset="0"/>
                        </a:rPr>
                        <a:t>Auto</a:t>
                      </a:r>
                      <a:r>
                        <a:rPr lang="ru-RU" sz="1400" b="1" dirty="0">
                          <a:latin typeface="+mn-lt"/>
                          <a:cs typeface="Times New Roman" pitchFamily="18" charset="0"/>
                        </a:rPr>
                        <a:t> - </a:t>
                      </a:r>
                      <a:r>
                        <a:rPr lang="ru-RU" sz="1400" b="1" dirty="0" err="1">
                          <a:latin typeface="+mn-lt"/>
                          <a:cs typeface="Times New Roman" pitchFamily="18" charset="0"/>
                        </a:rPr>
                        <a:t>turism</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Camion</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Remorcă</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Tractor</a:t>
                      </a:r>
                      <a:endParaRPr lang="ru-RU" sz="1200" b="1" dirty="0">
                        <a:latin typeface="+mn-lt"/>
                        <a:ea typeface="MS Mincho"/>
                        <a:cs typeface="Times New Roman" pitchFamily="18" charset="0"/>
                      </a:endParaRPr>
                    </a:p>
                  </a:txBody>
                  <a:tcPr marL="51856" marR="51856" marT="0" marB="0" anchor="ctr"/>
                </a:tc>
                <a:tc>
                  <a:txBody>
                    <a:bodyPr/>
                    <a:lstStyle/>
                    <a:p>
                      <a:pPr algn="ctr">
                        <a:lnSpc>
                          <a:spcPct val="100000"/>
                        </a:lnSpc>
                        <a:spcAft>
                          <a:spcPts val="0"/>
                        </a:spcAft>
                      </a:pPr>
                      <a:r>
                        <a:rPr lang="ru-RU" sz="1400" b="1" dirty="0" err="1">
                          <a:latin typeface="+mn-lt"/>
                          <a:cs typeface="Times New Roman" pitchFamily="18" charset="0"/>
                        </a:rPr>
                        <a:t>Moto</a:t>
                      </a:r>
                      <a:r>
                        <a:rPr lang="ru-RU" sz="1400" b="1" dirty="0">
                          <a:latin typeface="+mn-lt"/>
                          <a:cs typeface="Times New Roman" pitchFamily="18" charset="0"/>
                        </a:rPr>
                        <a:t> - </a:t>
                      </a:r>
                      <a:r>
                        <a:rPr lang="ru-RU" sz="1400" b="1" dirty="0" err="1">
                          <a:latin typeface="+mn-lt"/>
                          <a:cs typeface="Times New Roman" pitchFamily="18" charset="0"/>
                        </a:rPr>
                        <a:t>cicletă</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Autobuz</a:t>
                      </a:r>
                      <a:endParaRPr lang="ru-RU" sz="1200" b="1" dirty="0">
                        <a:latin typeface="+mn-lt"/>
                        <a:ea typeface="MS Mincho"/>
                        <a:cs typeface="Times New Roman" pitchFamily="18" charset="0"/>
                      </a:endParaRPr>
                    </a:p>
                  </a:txBody>
                  <a:tcPr marL="51856" marR="51856" marT="0" marB="0" anchor="ctr"/>
                </a:tc>
                <a:tc>
                  <a:txBody>
                    <a:bodyPr/>
                    <a:lstStyle/>
                    <a:p>
                      <a:pPr algn="ctr">
                        <a:lnSpc>
                          <a:spcPct val="100000"/>
                        </a:lnSpc>
                        <a:spcAft>
                          <a:spcPts val="0"/>
                        </a:spcAft>
                      </a:pPr>
                      <a:r>
                        <a:rPr lang="ru-RU" sz="1400" b="1" dirty="0" err="1">
                          <a:latin typeface="+mn-lt"/>
                          <a:cs typeface="Times New Roman" pitchFamily="18" charset="0"/>
                        </a:rPr>
                        <a:t>Semi</a:t>
                      </a:r>
                      <a:r>
                        <a:rPr lang="ru-RU" sz="1400" b="1" dirty="0">
                          <a:latin typeface="+mn-lt"/>
                          <a:cs typeface="Times New Roman" pitchFamily="18" charset="0"/>
                        </a:rPr>
                        <a:t> - </a:t>
                      </a:r>
                      <a:r>
                        <a:rPr lang="ru-RU" sz="1400" b="1" dirty="0" err="1">
                          <a:latin typeface="+mn-lt"/>
                          <a:cs typeface="Times New Roman" pitchFamily="18" charset="0"/>
                        </a:rPr>
                        <a:t>remorcă</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Alte</a:t>
                      </a:r>
                      <a:endParaRPr lang="ru-RU" sz="1200" b="1" dirty="0">
                        <a:latin typeface="+mn-lt"/>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err="1">
                          <a:latin typeface="+mn-lt"/>
                          <a:cs typeface="Times New Roman" pitchFamily="18" charset="0"/>
                        </a:rPr>
                        <a:t>Total</a:t>
                      </a:r>
                      <a:endParaRPr lang="ru-RU" sz="1200" b="1" dirty="0">
                        <a:latin typeface="+mn-lt"/>
                        <a:ea typeface="MS Mincho"/>
                        <a:cs typeface="Times New Roman" pitchFamily="18" charset="0"/>
                      </a:endParaRPr>
                    </a:p>
                  </a:txBody>
                  <a:tcPr marL="51856" marR="51856" marT="0" marB="0" anchor="ctr"/>
                </a:tc>
              </a:tr>
              <a:tr h="401204">
                <a:tc>
                  <a:txBody>
                    <a:bodyPr/>
                    <a:lstStyle/>
                    <a:p>
                      <a:pPr algn="ctr">
                        <a:lnSpc>
                          <a:spcPct val="150000"/>
                        </a:lnSpc>
                        <a:spcAft>
                          <a:spcPts val="0"/>
                        </a:spcAft>
                      </a:pPr>
                      <a:r>
                        <a:rPr lang="ru-RU" sz="1400" b="1" dirty="0">
                          <a:latin typeface="Times New Roman" pitchFamily="18" charset="0"/>
                          <a:cs typeface="Times New Roman" pitchFamily="18" charset="0"/>
                        </a:rPr>
                        <a:t>198 735</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48 510</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10 360</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3 495</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5 040</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7 585</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6 469</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1 155</a:t>
                      </a:r>
                      <a:endParaRPr lang="ru-RU" sz="1200" b="1" dirty="0">
                        <a:latin typeface="Times New Roman" pitchFamily="18" charset="0"/>
                        <a:ea typeface="MS Mincho"/>
                        <a:cs typeface="Times New Roman" pitchFamily="18" charset="0"/>
                      </a:endParaRPr>
                    </a:p>
                  </a:txBody>
                  <a:tcPr marL="51856" marR="51856" marT="0" marB="0" anchor="ctr"/>
                </a:tc>
                <a:tc>
                  <a:txBody>
                    <a:bodyPr/>
                    <a:lstStyle/>
                    <a:p>
                      <a:pPr algn="ctr">
                        <a:lnSpc>
                          <a:spcPct val="150000"/>
                        </a:lnSpc>
                        <a:spcAft>
                          <a:spcPts val="0"/>
                        </a:spcAft>
                      </a:pPr>
                      <a:r>
                        <a:rPr lang="ru-RU" sz="1400" b="1" dirty="0">
                          <a:latin typeface="Times New Roman" pitchFamily="18" charset="0"/>
                          <a:cs typeface="Times New Roman" pitchFamily="18" charset="0"/>
                        </a:rPr>
                        <a:t>281 349</a:t>
                      </a:r>
                      <a:endParaRPr lang="ru-RU" sz="1200" b="1" dirty="0">
                        <a:latin typeface="Times New Roman" pitchFamily="18" charset="0"/>
                        <a:ea typeface="MS Mincho"/>
                        <a:cs typeface="Times New Roman" pitchFamily="18" charset="0"/>
                      </a:endParaRPr>
                    </a:p>
                  </a:txBody>
                  <a:tcPr marL="51856" marR="51856" marT="0" marB="0" anchor="ctr"/>
                </a:tc>
              </a:tr>
            </a:tbl>
          </a:graphicData>
        </a:graphic>
      </p:graphicFrame>
      <p:pic>
        <p:nvPicPr>
          <p:cNvPr id="6" name="Рисунок 5"/>
          <p:cNvPicPr/>
          <p:nvPr/>
        </p:nvPicPr>
        <p:blipFill rotWithShape="1">
          <a:blip r:embed="rId2" cstate="print">
            <a:extLst>
              <a:ext uri="{28A0092B-C50C-407E-A947-70E740481C1C}">
                <a14:useLocalDpi xmlns:a14="http://schemas.microsoft.com/office/drawing/2010/main" val="0"/>
              </a:ext>
            </a:extLst>
          </a:blip>
          <a:srcRect l="1449" t="6028" r="2718" b="2053"/>
          <a:stretch/>
        </p:blipFill>
        <p:spPr bwMode="auto">
          <a:xfrm>
            <a:off x="1115616" y="4293096"/>
            <a:ext cx="6408712" cy="2376264"/>
          </a:xfrm>
          <a:prstGeom prst="rect">
            <a:avLst/>
          </a:prstGeom>
          <a:noFill/>
          <a:ln>
            <a:noFill/>
          </a:ln>
          <a:extLst>
            <a:ext uri="{53640926-AAD7-44D8-BBD7-CCE9431645EC}">
              <a14:shadowObscured xmlns:a14="http://schemas.microsoft.com/office/drawing/2010/main"/>
            </a:ext>
          </a:extLst>
        </p:spPr>
      </p:pic>
      <p:sp>
        <p:nvSpPr>
          <p:cNvPr id="2" name="CasetăText 1"/>
          <p:cNvSpPr txBox="1"/>
          <p:nvPr/>
        </p:nvSpPr>
        <p:spPr>
          <a:xfrm>
            <a:off x="179512" y="44624"/>
            <a:ext cx="8640960" cy="615553"/>
          </a:xfrm>
          <a:prstGeom prst="rect">
            <a:avLst/>
          </a:prstGeom>
          <a:noFill/>
        </p:spPr>
        <p:txBody>
          <a:bodyPr wrap="square" rtlCol="0">
            <a:spAutoFit/>
          </a:bodyPr>
          <a:lstStyle/>
          <a:p>
            <a:pPr algn="ctr"/>
            <a:r>
              <a:rPr lang="en-US" b="1" u="sng" dirty="0">
                <a:solidFill>
                  <a:srgbClr val="FF0000"/>
                </a:solidFill>
                <a:latin typeface="Times New Roman" pitchFamily="18" charset="0"/>
                <a:cs typeface="Times New Roman" pitchFamily="18" charset="0"/>
              </a:rPr>
              <a:t>PLAN DE AC</a:t>
            </a:r>
            <a:r>
              <a:rPr lang="ro-RO" b="1" u="sng" dirty="0">
                <a:solidFill>
                  <a:srgbClr val="FF0000"/>
                </a:solidFill>
                <a:latin typeface="Times New Roman" pitchFamily="18" charset="0"/>
                <a:cs typeface="Times New Roman" pitchFamily="18" charset="0"/>
              </a:rPr>
              <a:t>ȚIUNI PRIVIND FLUIDIZAREA TRAFICULUI ÎN MUN. CHIȘINĂU</a:t>
            </a:r>
          </a:p>
          <a:p>
            <a:pPr algn="ctr"/>
            <a:r>
              <a:rPr lang="ro-RO" sz="1600" b="1" dirty="0">
                <a:latin typeface="Times New Roman" pitchFamily="18" charset="0"/>
                <a:cs typeface="Times New Roman" pitchFamily="18" charset="0"/>
              </a:rPr>
              <a:t>INFORMAȚII </a:t>
            </a:r>
            <a:r>
              <a:rPr lang="ro-RO" sz="1600" b="1" dirty="0" smtClean="0">
                <a:latin typeface="Times New Roman" pitchFamily="18" charset="0"/>
                <a:cs typeface="Times New Roman" pitchFamily="18" charset="0"/>
              </a:rPr>
              <a:t>GENERALE</a:t>
            </a:r>
            <a:endParaRPr lang="ro-RO" sz="1600" b="1" dirty="0">
              <a:latin typeface="Times New Roman" pitchFamily="18" charset="0"/>
              <a:cs typeface="Times New Roman" pitchFamily="18" charset="0"/>
            </a:endParaRPr>
          </a:p>
        </p:txBody>
      </p:sp>
      <p:sp>
        <p:nvSpPr>
          <p:cNvPr id="7" name="TextBox 6"/>
          <p:cNvSpPr txBox="1"/>
          <p:nvPr/>
        </p:nvSpPr>
        <p:spPr>
          <a:xfrm>
            <a:off x="179512" y="1700808"/>
            <a:ext cx="8825358" cy="646331"/>
          </a:xfrm>
          <a:prstGeom prst="rect">
            <a:avLst/>
          </a:prstGeom>
          <a:noFill/>
        </p:spPr>
        <p:txBody>
          <a:bodyPr wrap="square" rtlCol="0">
            <a:spAutoFit/>
          </a:bodyPr>
          <a:lstStyle/>
          <a:p>
            <a:pPr algn="just"/>
            <a:r>
              <a:rPr lang="en-US" dirty="0" err="1" smtClean="0">
                <a:latin typeface="Times New Roman" pitchFamily="18" charset="0"/>
                <a:cs typeface="Times New Roman" pitchFamily="18" charset="0"/>
              </a:rPr>
              <a:t>Potrivit</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Registrului </a:t>
            </a:r>
            <a:r>
              <a:rPr lang="ro-RO" dirty="0">
                <a:latin typeface="Times New Roman" pitchFamily="18" charset="0"/>
                <a:cs typeface="Times New Roman" pitchFamily="18" charset="0"/>
              </a:rPr>
              <a:t>de stat al transporturilor în profil de tipul mijlocului de transport în municipiu, la data de </a:t>
            </a:r>
            <a:r>
              <a:rPr lang="ro-RO" dirty="0" smtClean="0">
                <a:latin typeface="Times New Roman" pitchFamily="18" charset="0"/>
                <a:cs typeface="Times New Roman" pitchFamily="18" charset="0"/>
              </a:rPr>
              <a:t>01.07.2017</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sunt</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înregistrate</a:t>
            </a:r>
            <a:r>
              <a:rPr lang="en-US" dirty="0" smtClean="0">
                <a:latin typeface="Times New Roman" pitchFamily="18" charset="0"/>
                <a:cs typeface="Times New Roman" pitchFamily="18" charset="0"/>
              </a:rPr>
              <a:t>:</a:t>
            </a:r>
            <a:endParaRPr lang="ru-RU" dirty="0"/>
          </a:p>
        </p:txBody>
      </p:sp>
      <p:sp>
        <p:nvSpPr>
          <p:cNvPr id="9" name="Rectangle 1"/>
          <p:cNvSpPr>
            <a:spLocks noChangeArrowheads="1"/>
          </p:cNvSpPr>
          <p:nvPr/>
        </p:nvSpPr>
        <p:spPr bwMode="auto">
          <a:xfrm>
            <a:off x="827584" y="3718773"/>
            <a:ext cx="727280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Dinamica numărului de autoturisme în Republica Moldova</a:t>
            </a:r>
            <a:r>
              <a:rPr kumimoji="0" lang="ro-RO" b="0" i="0" u="none"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în perioada 2004 – 2017</a:t>
            </a:r>
            <a:r>
              <a:rPr kumimoji="0" lang="ro-RO"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fapt valabil și pentru municipiul Chișinău. </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07504" y="-182488"/>
            <a:ext cx="8712968" cy="7063472"/>
          </a:xfrm>
          <a:prstGeom prst="rect">
            <a:avLst/>
          </a:prstGeom>
          <a:noFill/>
          <a:ln w="9525">
            <a:noFill/>
            <a:miter lim="800000"/>
            <a:headEnd/>
            <a:tailEnd/>
          </a:ln>
          <a:effectLst/>
        </p:spPr>
        <p:txBody>
          <a:bodyPr vert="horz" wrap="square" lIns="498318"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92D050"/>
              </a:buClr>
              <a:buSzTx/>
              <a:tabLst/>
            </a:pPr>
            <a:r>
              <a:rPr kumimoji="0" lang="ro-MO"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
                <a:srgbClr val="92D050"/>
              </a:buClr>
              <a:buSzTx/>
              <a:buFont typeface="Arial" pitchFamily="34" charset="0"/>
              <a:buChar char="•"/>
              <a:tabLst/>
            </a:pPr>
            <a:endParaRPr lang="ro-MO" sz="2000"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
                <a:srgbClr val="92D050"/>
              </a:buClr>
              <a:buSzTx/>
              <a:buFont typeface="Arial" pitchFamily="34" charset="0"/>
              <a:buChar char="•"/>
              <a:tabLst/>
            </a:pPr>
            <a:r>
              <a:rPr lang="ro-MO" sz="1900" dirty="0" smtClean="0">
                <a:latin typeface="Times New Roman" pitchFamily="18" charset="0"/>
                <a:ea typeface="Times New Roman" pitchFamily="18" charset="0"/>
                <a:cs typeface="Times New Roman" pitchFamily="18" charset="0"/>
              </a:rPr>
              <a:t>Reconstrucția și prelungirea str. Mesager, tronsonul cuprins între str. Albișoara și Calea Ieșilor;</a:t>
            </a:r>
            <a:endParaRPr kumimoji="0" lang="ro-MO" sz="19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ea typeface="Times New Roman" pitchFamily="18" charset="0"/>
                <a:cs typeface="Times New Roman" pitchFamily="18" charset="0"/>
              </a:rPr>
              <a:t> Reparația </a:t>
            </a:r>
            <a:r>
              <a:rPr lang="ro-MO" sz="1900" dirty="0">
                <a:latin typeface="Times New Roman" pitchFamily="18" charset="0"/>
                <a:ea typeface="Times New Roman" pitchFamily="18" charset="0"/>
                <a:cs typeface="Times New Roman" pitchFamily="18" charset="0"/>
              </a:rPr>
              <a:t>capitală a str. </a:t>
            </a:r>
            <a:r>
              <a:rPr lang="ro-MO" sz="1900" dirty="0" smtClean="0">
                <a:latin typeface="Times New Roman" pitchFamily="18" charset="0"/>
                <a:ea typeface="Times New Roman" pitchFamily="18" charset="0"/>
                <a:cs typeface="Times New Roman" pitchFamily="18" charset="0"/>
              </a:rPr>
              <a:t>Albișoara;</a:t>
            </a: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cs typeface="Times New Roman" pitchFamily="18" charset="0"/>
              </a:rPr>
              <a:t> Reconstrucția nudului rutier din str. Ismail – Calea Moșilor – Calea Basarabiei prin construcția unui pod rutier din bd. Dimitrie Cantemir spre str. Vadul lui Vodă;</a:t>
            </a: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cs typeface="Times New Roman" pitchFamily="18" charset="0"/>
              </a:rPr>
              <a:t> Amenajarea bretelelor pentru virarea la dreapta și a insulelor de virare la </a:t>
            </a:r>
            <a:r>
              <a:rPr lang="ro-MO" sz="1900" dirty="0" err="1" smtClean="0">
                <a:latin typeface="Times New Roman" pitchFamily="18" charset="0"/>
                <a:cs typeface="Times New Roman" pitchFamily="18" charset="0"/>
              </a:rPr>
              <a:t>stînga</a:t>
            </a:r>
            <a:r>
              <a:rPr lang="ro-MO" sz="1900" dirty="0" smtClean="0">
                <a:latin typeface="Times New Roman" pitchFamily="18" charset="0"/>
                <a:cs typeface="Times New Roman" pitchFamily="18" charset="0"/>
              </a:rPr>
              <a:t> în intersecțiile unde constructivul acestora permite aceste modificări; </a:t>
            </a:r>
            <a:endParaRPr lang="ru-RU" sz="19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Supralărgirea str. Uzinelor, tronsonul cuprins între str. Voluntarilor și str. Industrială;</a:t>
            </a:r>
          </a:p>
          <a:p>
            <a:pPr algn="just" eaLnBrk="0" fontAlgn="base" hangingPunct="0">
              <a:spcBef>
                <a:spcPct val="0"/>
              </a:spcBef>
              <a:spcAft>
                <a:spcPct val="0"/>
              </a:spcAft>
              <a:buFontTx/>
              <a:buChar char="•"/>
            </a:pPr>
            <a:r>
              <a:rPr lang="ro-MO" sz="1900" dirty="0" smtClean="0">
                <a:latin typeface="Times New Roman" pitchFamily="18" charset="0"/>
                <a:ea typeface="Times New Roman" pitchFamily="18" charset="0"/>
                <a:cs typeface="Times New Roman" pitchFamily="18" charset="0"/>
              </a:rPr>
              <a:t> Supralărgirea str. Vasile Lupu, tronsonul cuprins între str. E. Coca și str. V. Belinski;</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Reparația</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capitală a </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 Ion Creangă în complex cu sensul giratoriu din intersecția str. Ion Creangă – Calea Ieșilor;</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Supralărgirea</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str. </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Calea Orheiului din contul benzii de separare;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Organizarea circulației în sens giratoriu la</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intersecția str. Calea Orheiului, str. Studenților și str. Socoleni</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Supralărgirea șos. Hâncești, tronsonul cuprins între str. </a:t>
            </a:r>
            <a:r>
              <a:rPr kumimoji="0" lang="ro-MO" sz="1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Sprîncenoaia</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și</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 V. Alecsandri.</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Organizarea circulației în sens</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giratoriu la </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intersecția str. Albișoara </a:t>
            </a:r>
            <a:r>
              <a:rPr lang="ro-MO" sz="1900" dirty="0" smtClean="0">
                <a:latin typeface="Times New Roman" pitchFamily="18" charset="0"/>
                <a:ea typeface="Times New Roman" pitchFamily="18" charset="0"/>
                <a:cs typeface="Times New Roman" pitchFamily="18" charset="0"/>
              </a:rPr>
              <a:t>cu</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str. A. Pușkin</a:t>
            </a:r>
            <a:r>
              <a:rPr lang="ro-MO" sz="1900" dirty="0" smtClean="0">
                <a:latin typeface="Times New Roman" pitchFamily="18" charset="0"/>
                <a:ea typeface="Times New Roman" pitchFamily="18" charset="0"/>
                <a:cs typeface="Times New Roman" pitchFamily="18" charset="0"/>
              </a:rPr>
              <a:t>;</a:t>
            </a:r>
            <a:endPar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cs typeface="Times New Roman" pitchFamily="18" charset="0"/>
              </a:rPr>
              <a:t> Reconstrucția intersecției bd. Dacia – str. Natalia Gheorghiu, astfel </a:t>
            </a:r>
            <a:r>
              <a:rPr lang="ro-MO" sz="1900" dirty="0" err="1" smtClean="0">
                <a:latin typeface="Times New Roman" pitchFamily="18" charset="0"/>
                <a:cs typeface="Times New Roman" pitchFamily="18" charset="0"/>
              </a:rPr>
              <a:t>încît</a:t>
            </a:r>
            <a:r>
              <a:rPr lang="ro-MO" sz="1900" dirty="0" smtClean="0">
                <a:latin typeface="Times New Roman" pitchFamily="18" charset="0"/>
                <a:cs typeface="Times New Roman" pitchFamily="18" charset="0"/>
              </a:rPr>
              <a:t> să fie posibilă deplasarea directă spre str. București din str. Natalia Gheorghiu.</a:t>
            </a:r>
            <a:endParaRPr kumimoji="0" lang="ro-MO"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539552" y="44624"/>
            <a:ext cx="7848872" cy="461665"/>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                </a:t>
            </a:r>
            <a:r>
              <a:rPr lang="ro-RO" sz="2400" b="1" dirty="0" smtClean="0">
                <a:solidFill>
                  <a:srgbClr val="FF0000"/>
                </a:solidFill>
                <a:latin typeface="Times New Roman" pitchFamily="18" charset="0"/>
                <a:cs typeface="Times New Roman" pitchFamily="18" charset="0"/>
              </a:rPr>
              <a:t>Propuneri de fluidizare a traficului rutier</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574734"/>
            <a:ext cx="8496944" cy="6022617"/>
          </a:xfrm>
        </p:spPr>
        <p:txBody>
          <a:bodyPr>
            <a:noAutofit/>
          </a:bodyPr>
          <a:lstStyle/>
          <a:p>
            <a:pPr algn="just">
              <a:spcBef>
                <a:spcPts val="0"/>
              </a:spcBef>
            </a:pPr>
            <a:r>
              <a:rPr lang="ro-RO" sz="1600" dirty="0" smtClean="0"/>
              <a:t>	</a:t>
            </a:r>
            <a:r>
              <a:rPr lang="ro-RO" sz="1800" b="1" dirty="0" smtClean="0">
                <a:latin typeface="Times New Roman" pitchFamily="18" charset="0"/>
                <a:cs typeface="Times New Roman" pitchFamily="18" charset="0"/>
              </a:rPr>
              <a:t>Anul 2014</a:t>
            </a:r>
          </a:p>
          <a:p>
            <a:pPr algn="just">
              <a:spcBef>
                <a:spcPts val="0"/>
              </a:spcBef>
            </a:pPr>
            <a:r>
              <a:rPr lang="ro-MO" sz="1800" dirty="0" smtClean="0">
                <a:latin typeface="Times New Roman" pitchFamily="18" charset="0"/>
                <a:cs typeface="Times New Roman" pitchFamily="18" charset="0"/>
              </a:rPr>
              <a:t>    - instalate 2356 indicatoare rutiere; </a:t>
            </a:r>
          </a:p>
          <a:p>
            <a:pPr algn="just">
              <a:spcBef>
                <a:spcPts val="0"/>
              </a:spcBef>
            </a:pPr>
            <a:r>
              <a:rPr lang="ro-MO" sz="1800" dirty="0" smtClean="0">
                <a:latin typeface="Times New Roman" pitchFamily="18" charset="0"/>
                <a:cs typeface="Times New Roman" pitchFamily="18" charset="0"/>
              </a:rPr>
              <a:t>    - aplicat marcaj rutier 1.14.1 (trecere pentru pietoni) 38743 m</a:t>
            </a:r>
            <a:r>
              <a:rPr lang="ro-MO" sz="1800" baseline="30000" dirty="0" smtClean="0">
                <a:latin typeface="Times New Roman" pitchFamily="18" charset="0"/>
                <a:cs typeface="Times New Roman" pitchFamily="18" charset="0"/>
              </a:rPr>
              <a:t>2 </a:t>
            </a:r>
            <a:r>
              <a:rPr lang="ro-MO" sz="1800" dirty="0">
                <a:latin typeface="Times New Roman" pitchFamily="18" charset="0"/>
                <a:cs typeface="Times New Roman" pitchFamily="18" charset="0"/>
              </a:rPr>
              <a:t>;</a:t>
            </a:r>
            <a:endParaRPr lang="ro-MO" sz="1800" dirty="0" smtClean="0">
              <a:latin typeface="Times New Roman" pitchFamily="18" charset="0"/>
              <a:cs typeface="Times New Roman" pitchFamily="18" charset="0"/>
            </a:endParaRPr>
          </a:p>
          <a:p>
            <a:pPr algn="just">
              <a:spcBef>
                <a:spcPts val="0"/>
              </a:spcBef>
            </a:pPr>
            <a:r>
              <a:rPr lang="ro-MO" sz="1800" dirty="0" smtClean="0">
                <a:latin typeface="Times New Roman" pitchFamily="18" charset="0"/>
                <a:cs typeface="Times New Roman" pitchFamily="18" charset="0"/>
              </a:rPr>
              <a:t>    - aplicat marcaj longitudinal 521,75 km. </a:t>
            </a:r>
          </a:p>
          <a:p>
            <a:pPr algn="just">
              <a:spcBef>
                <a:spcPts val="0"/>
              </a:spcBef>
            </a:pPr>
            <a:r>
              <a:rPr lang="ro-MO" sz="1800" dirty="0" smtClean="0">
                <a:latin typeface="Times New Roman" pitchFamily="18" charset="0"/>
                <a:cs typeface="Times New Roman" pitchFamily="18" charset="0"/>
              </a:rPr>
              <a:t>    - instalat un obiectiv de semafoare la trecerea pentru pietoni din str. Alecu Russo în adiacentul Liceului teoretic „Alecu Russo”. </a:t>
            </a:r>
          </a:p>
          <a:p>
            <a:pPr algn="just">
              <a:spcBef>
                <a:spcPts val="0"/>
              </a:spcBef>
            </a:pPr>
            <a:r>
              <a:rPr lang="ro-MO" sz="1800" dirty="0" smtClean="0">
                <a:latin typeface="Times New Roman" pitchFamily="18" charset="0"/>
                <a:cs typeface="Times New Roman" pitchFamily="18" charset="0"/>
              </a:rPr>
              <a:t>    - reconstrută str. Alecu Russo cu supralărgirea carosabilului;</a:t>
            </a:r>
          </a:p>
          <a:p>
            <a:pPr algn="just">
              <a:spcBef>
                <a:spcPts val="0"/>
              </a:spcBef>
            </a:pPr>
            <a:r>
              <a:rPr lang="ro-MO" sz="1800" dirty="0" smtClean="0">
                <a:latin typeface="Times New Roman" pitchFamily="18" charset="0"/>
                <a:cs typeface="Times New Roman" pitchFamily="18" charset="0"/>
              </a:rPr>
              <a:t>    - construcția bretelelor de fluidizare la intersecția str. A. Russo – str. N. Dimo;  </a:t>
            </a:r>
            <a:endParaRPr lang="ru-RU" sz="1800" dirty="0" smtClean="0">
              <a:latin typeface="Times New Roman" pitchFamily="18" charset="0"/>
              <a:cs typeface="Times New Roman" pitchFamily="18" charset="0"/>
            </a:endParaRPr>
          </a:p>
          <a:p>
            <a:pPr algn="just">
              <a:spcBef>
                <a:spcPts val="0"/>
              </a:spcBef>
            </a:pPr>
            <a:r>
              <a:rPr lang="ro-RO" sz="1800" dirty="0" smtClean="0">
                <a:latin typeface="Times New Roman" pitchFamily="18" charset="0"/>
                <a:cs typeface="Times New Roman" pitchFamily="18" charset="0"/>
              </a:rPr>
              <a:t>    - reorganizată circulaţia rutieră în sens giratoriu la intersecţiile:</a:t>
            </a:r>
          </a:p>
          <a:p>
            <a:pPr algn="just">
              <a:spcBef>
                <a:spcPts val="0"/>
              </a:spcBef>
            </a:pPr>
            <a:r>
              <a:rPr lang="ro-RO" sz="1800" dirty="0" smtClean="0">
                <a:latin typeface="Times New Roman" pitchFamily="18" charset="0"/>
                <a:cs typeface="Times New Roman" pitchFamily="18" charset="0"/>
              </a:rPr>
              <a:t>     a.) bd. Moscova – str. Alecu Russo – str. Kiev – str. Bogdan-Voievod;</a:t>
            </a:r>
          </a:p>
          <a:p>
            <a:pPr algn="just">
              <a:spcBef>
                <a:spcPts val="0"/>
              </a:spcBef>
            </a:pPr>
            <a:r>
              <a:rPr lang="ro-RO" sz="1800" dirty="0" smtClean="0">
                <a:latin typeface="Times New Roman" pitchFamily="18" charset="0"/>
                <a:cs typeface="Times New Roman" pitchFamily="18" charset="0"/>
              </a:rPr>
              <a:t>     b.) str. Alecu Russo – str. Mihail Sadoveanu.</a:t>
            </a:r>
          </a:p>
          <a:p>
            <a:pPr algn="just">
              <a:spcBef>
                <a:spcPts val="0"/>
              </a:spcBef>
            </a:pPr>
            <a:r>
              <a:rPr lang="ro-RO" sz="1800" dirty="0" smtClean="0">
                <a:latin typeface="Times New Roman" pitchFamily="18" charset="0"/>
                <a:cs typeface="Times New Roman" pitchFamily="18" charset="0"/>
              </a:rPr>
              <a:t>	 </a:t>
            </a:r>
          </a:p>
          <a:p>
            <a:pPr algn="just">
              <a:spcBef>
                <a:spcPts val="0"/>
              </a:spcBef>
            </a:pPr>
            <a:r>
              <a:rPr lang="ro-RO" sz="1800" b="1" dirty="0">
                <a:latin typeface="Times New Roman" pitchFamily="18" charset="0"/>
                <a:cs typeface="Times New Roman" pitchFamily="18" charset="0"/>
              </a:rPr>
              <a:t>	</a:t>
            </a:r>
            <a:r>
              <a:rPr lang="ro-RO" sz="1800" b="1" dirty="0" smtClean="0">
                <a:latin typeface="Times New Roman" pitchFamily="18" charset="0"/>
                <a:cs typeface="Times New Roman" pitchFamily="18" charset="0"/>
              </a:rPr>
              <a:t>Anul 2015</a:t>
            </a:r>
            <a:endParaRPr lang="ro-RO" sz="1800" b="1" dirty="0">
              <a:latin typeface="Times New Roman" pitchFamily="18" charset="0"/>
              <a:cs typeface="Times New Roman" pitchFamily="18" charset="0"/>
            </a:endParaRPr>
          </a:p>
          <a:p>
            <a:pPr algn="just">
              <a:spcBef>
                <a:spcPts val="0"/>
              </a:spcBef>
            </a:pPr>
            <a:r>
              <a:rPr lang="ro-MO" sz="1800" dirty="0" smtClean="0">
                <a:latin typeface="Times New Roman" pitchFamily="18" charset="0"/>
                <a:cs typeface="Times New Roman" pitchFamily="18" charset="0"/>
              </a:rPr>
              <a:t>    - instalate 2444 indicatoare rutiere;</a:t>
            </a:r>
          </a:p>
          <a:p>
            <a:pPr algn="just">
              <a:spcBef>
                <a:spcPts val="0"/>
              </a:spcBef>
            </a:pPr>
            <a:r>
              <a:rPr lang="ro-MO" sz="1800" dirty="0" smtClean="0">
                <a:latin typeface="Times New Roman" pitchFamily="18" charset="0"/>
                <a:cs typeface="Times New Roman" pitchFamily="18" charset="0"/>
              </a:rPr>
              <a:t>    - aplicat 42079,8 m</a:t>
            </a:r>
            <a:r>
              <a:rPr lang="ro-MO" sz="1800" baseline="30000" dirty="0" smtClean="0">
                <a:latin typeface="Times New Roman" pitchFamily="18" charset="0"/>
                <a:cs typeface="Times New Roman" pitchFamily="18" charset="0"/>
              </a:rPr>
              <a:t>2 </a:t>
            </a:r>
            <a:r>
              <a:rPr lang="ro-MO" sz="1800" dirty="0" smtClean="0">
                <a:latin typeface="Times New Roman" pitchFamily="18" charset="0"/>
                <a:cs typeface="Times New Roman" pitchFamily="18" charset="0"/>
              </a:rPr>
              <a:t>marcaj transversal;</a:t>
            </a:r>
          </a:p>
          <a:p>
            <a:pPr algn="just">
              <a:spcBef>
                <a:spcPts val="0"/>
              </a:spcBef>
            </a:pPr>
            <a:r>
              <a:rPr lang="ro-MO" sz="1800" dirty="0" smtClean="0">
                <a:latin typeface="Times New Roman" pitchFamily="18" charset="0"/>
                <a:cs typeface="Times New Roman" pitchFamily="18" charset="0"/>
              </a:rPr>
              <a:t>    - aplicat 369,4 km marcaj longitudinal; </a:t>
            </a:r>
          </a:p>
          <a:p>
            <a:pPr algn="just">
              <a:spcBef>
                <a:spcPts val="0"/>
              </a:spcBef>
            </a:pPr>
            <a:r>
              <a:rPr lang="ro-MO" sz="1800" dirty="0" smtClean="0">
                <a:latin typeface="Times New Roman" pitchFamily="18" charset="0"/>
                <a:cs typeface="Times New Roman" pitchFamily="18" charset="0"/>
              </a:rPr>
              <a:t>    - reparat carosabil circa 192328 m</a:t>
            </a:r>
            <a:r>
              <a:rPr lang="ro-MO" sz="1800" baseline="30000" dirty="0" smtClean="0">
                <a:latin typeface="Times New Roman" pitchFamily="18" charset="0"/>
                <a:cs typeface="Times New Roman" pitchFamily="18" charset="0"/>
              </a:rPr>
              <a:t>2</a:t>
            </a:r>
            <a:r>
              <a:rPr lang="ro-MO"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algn="just">
              <a:spcBef>
                <a:spcPts val="0"/>
              </a:spcBef>
            </a:pPr>
            <a:r>
              <a:rPr lang="ro-MO" sz="1800" dirty="0" smtClean="0">
                <a:latin typeface="Times New Roman" pitchFamily="18" charset="0"/>
                <a:cs typeface="Times New Roman" pitchFamily="18" charset="0"/>
              </a:rPr>
              <a:t>    - majorarea vitezei maxime de circulație de până la 70 km/h:</a:t>
            </a:r>
          </a:p>
          <a:p>
            <a:pPr algn="just">
              <a:spcBef>
                <a:spcPts val="0"/>
              </a:spcBef>
            </a:pPr>
            <a:r>
              <a:rPr lang="ro-MO" sz="1800" dirty="0">
                <a:latin typeface="Times New Roman" pitchFamily="18" charset="0"/>
                <a:cs typeface="Times New Roman" pitchFamily="18" charset="0"/>
              </a:rPr>
              <a:t> </a:t>
            </a:r>
            <a:r>
              <a:rPr lang="ro-MO" sz="1800" dirty="0" smtClean="0">
                <a:latin typeface="Times New Roman" pitchFamily="18" charset="0"/>
                <a:cs typeface="Times New Roman" pitchFamily="18" charset="0"/>
              </a:rPr>
              <a:t>       a.) pe str. Alecu Russo, tronsonul str. N. Dimo și str. Mihail Sadoveanu;</a:t>
            </a:r>
          </a:p>
          <a:p>
            <a:pPr algn="just">
              <a:spcBef>
                <a:spcPts val="0"/>
              </a:spcBef>
            </a:pPr>
            <a:r>
              <a:rPr lang="ro-MO" sz="1800" dirty="0" smtClean="0">
                <a:latin typeface="Times New Roman" pitchFamily="18" charset="0"/>
                <a:cs typeface="Times New Roman" pitchFamily="18" charset="0"/>
              </a:rPr>
              <a:t>        b.) pe str. Bucovinei, tronsonul cuprins între str. Mihail Sadoveanu și Calea Orheiului.</a:t>
            </a:r>
            <a:endParaRPr lang="ru-RU" sz="1800" dirty="0" smtClean="0">
              <a:latin typeface="Times New Roman" pitchFamily="18" charset="0"/>
              <a:cs typeface="Times New Roman" pitchFamily="18" charset="0"/>
            </a:endParaRPr>
          </a:p>
          <a:p>
            <a:pPr algn="just">
              <a:spcBef>
                <a:spcPts val="0"/>
              </a:spcBef>
            </a:pPr>
            <a:endParaRPr lang="ru-RU" sz="1600" dirty="0"/>
          </a:p>
        </p:txBody>
      </p:sp>
      <p:sp>
        <p:nvSpPr>
          <p:cNvPr id="2" name="TextBox 1"/>
          <p:cNvSpPr txBox="1"/>
          <p:nvPr/>
        </p:nvSpPr>
        <p:spPr>
          <a:xfrm>
            <a:off x="539552" y="158204"/>
            <a:ext cx="7848872" cy="400110"/>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Acțiuni întreprinse în anii 2014 – 2017 privind fluidizarea traficului</a:t>
            </a:r>
            <a:endParaRPr lang="ru-RU"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548680"/>
            <a:ext cx="8640960" cy="6309320"/>
          </a:xfrm>
        </p:spPr>
        <p:txBody>
          <a:bodyPr>
            <a:noAutofit/>
          </a:bodyPr>
          <a:lstStyle/>
          <a:p>
            <a:pPr algn="just">
              <a:spcBef>
                <a:spcPts val="0"/>
              </a:spcBef>
            </a:pPr>
            <a:r>
              <a:rPr lang="ru-RU" sz="1800" b="1" dirty="0" smtClean="0">
                <a:latin typeface="Times New Roman" pitchFamily="18" charset="0"/>
                <a:cs typeface="Times New Roman" pitchFamily="18" charset="0"/>
              </a:rPr>
              <a:t>	</a:t>
            </a:r>
            <a:r>
              <a:rPr lang="ro-RO" sz="1800" b="1" dirty="0" smtClean="0">
                <a:latin typeface="Times New Roman" pitchFamily="18" charset="0"/>
                <a:cs typeface="Times New Roman" pitchFamily="18" charset="0"/>
              </a:rPr>
              <a:t>Anul 2016</a:t>
            </a:r>
            <a:endParaRPr lang="ro-RO" sz="1800" b="1" dirty="0">
              <a:latin typeface="Times New Roman" pitchFamily="18" charset="0"/>
              <a:cs typeface="Times New Roman" pitchFamily="18" charset="0"/>
            </a:endParaRPr>
          </a:p>
          <a:p>
            <a:pPr algn="just">
              <a:spcBef>
                <a:spcPts val="0"/>
              </a:spcBef>
            </a:pPr>
            <a:r>
              <a:rPr lang="ro-RO"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instalate</a:t>
            </a:r>
            <a:r>
              <a:rPr lang="en-US" sz="1800" dirty="0" smtClean="0">
                <a:latin typeface="Times New Roman" pitchFamily="18" charset="0"/>
                <a:cs typeface="Times New Roman" pitchFamily="18" charset="0"/>
              </a:rPr>
              <a:t> 2939 </a:t>
            </a:r>
            <a:r>
              <a:rPr lang="en-US" sz="1800" dirty="0" err="1" smtClean="0">
                <a:latin typeface="Times New Roman" pitchFamily="18" charset="0"/>
                <a:cs typeface="Times New Roman" pitchFamily="18" charset="0"/>
              </a:rPr>
              <a:t>indicatoare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rutiere</a:t>
            </a:r>
            <a:r>
              <a:rPr lang="ro-RO" sz="1800" dirty="0" smtClean="0">
                <a:latin typeface="Times New Roman" pitchFamily="18" charset="0"/>
                <a:cs typeface="Times New Roman" pitchFamily="18" charset="0"/>
              </a:rPr>
              <a:t>;</a:t>
            </a:r>
          </a:p>
          <a:p>
            <a:pPr algn="just">
              <a:spcBef>
                <a:spcPts val="0"/>
              </a:spcBef>
            </a:pPr>
            <a:r>
              <a:rPr lang="ro-RO"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aplicat</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87894</a:t>
            </a:r>
            <a:r>
              <a:rPr lang="en-US" sz="1800" dirty="0" smtClean="0">
                <a:latin typeface="Times New Roman" pitchFamily="18" charset="0"/>
                <a:cs typeface="Times New Roman" pitchFamily="18" charset="0"/>
              </a:rPr>
              <a:t> m</a:t>
            </a:r>
            <a:r>
              <a:rPr lang="en-US" sz="1800" baseline="30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marcaj</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rutier</a:t>
            </a:r>
            <a:r>
              <a:rPr lang="ro-RO" sz="1800" dirty="0" smtClean="0">
                <a:latin typeface="Times New Roman" pitchFamily="18" charset="0"/>
                <a:cs typeface="Times New Roman" pitchFamily="18" charset="0"/>
              </a:rPr>
              <a:t>;</a:t>
            </a:r>
          </a:p>
          <a:p>
            <a:pPr algn="just">
              <a:spcBef>
                <a:spcPts val="0"/>
              </a:spcBef>
            </a:pPr>
            <a:r>
              <a:rPr lang="ro-RO"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elaborate 129 </a:t>
            </a:r>
            <a:r>
              <a:rPr lang="en-US" sz="1800" dirty="0" err="1" smtClean="0">
                <a:latin typeface="Times New Roman" pitchFamily="18" charset="0"/>
                <a:cs typeface="Times New Roman" pitchFamily="18" charset="0"/>
              </a:rPr>
              <a:t>schițe-proiect</a:t>
            </a:r>
            <a:r>
              <a:rPr lang="en-US" sz="1800" dirty="0" smtClean="0">
                <a:latin typeface="Times New Roman" pitchFamily="18" charset="0"/>
                <a:cs typeface="Times New Roman" pitchFamily="18" charset="0"/>
              </a:rPr>
              <a:t> de </a:t>
            </a:r>
            <a:r>
              <a:rPr lang="en-US" sz="1800" dirty="0" err="1" smtClean="0">
                <a:latin typeface="Times New Roman" pitchFamily="18" charset="0"/>
                <a:cs typeface="Times New Roman" pitchFamily="18" charset="0"/>
              </a:rPr>
              <a:t>organizare</a:t>
            </a:r>
            <a:r>
              <a:rPr lang="en-US" sz="1800" dirty="0" smtClean="0">
                <a:latin typeface="Times New Roman" pitchFamily="18" charset="0"/>
                <a:cs typeface="Times New Roman" pitchFamily="18" charset="0"/>
              </a:rPr>
              <a:t> a </a:t>
            </a:r>
            <a:r>
              <a:rPr lang="en-US" sz="1800" dirty="0" err="1" smtClean="0">
                <a:latin typeface="Times New Roman" pitchFamily="18" charset="0"/>
                <a:cs typeface="Times New Roman" pitchFamily="18" charset="0"/>
              </a:rPr>
              <a:t>circulației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rutiere</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inclusiv </a:t>
            </a:r>
            <a:r>
              <a:rPr lang="en-US" sz="1800" dirty="0" smtClean="0">
                <a:latin typeface="Times New Roman" pitchFamily="18" charset="0"/>
                <a:cs typeface="Times New Roman" pitchFamily="18" charset="0"/>
              </a:rPr>
              <a:t>48 </a:t>
            </a:r>
            <a:r>
              <a:rPr lang="en-US" sz="1800" dirty="0" err="1" smtClean="0">
                <a:latin typeface="Times New Roman" pitchFamily="18" charset="0"/>
                <a:cs typeface="Times New Roman" pitchFamily="18" charset="0"/>
              </a:rPr>
              <a:t>schițe</a:t>
            </a:r>
            <a:r>
              <a:rPr lang="en-US" sz="1800" dirty="0" smtClean="0">
                <a:latin typeface="Times New Roman" pitchFamily="18" charset="0"/>
                <a:cs typeface="Times New Roman" pitchFamily="18" charset="0"/>
              </a:rPr>
              <a:t> de </a:t>
            </a:r>
            <a:r>
              <a:rPr lang="en-US" sz="1800" dirty="0" err="1" smtClean="0">
                <a:latin typeface="Times New Roman" pitchFamily="18" charset="0"/>
                <a:cs typeface="Times New Roman" pitchFamily="18" charset="0"/>
              </a:rPr>
              <a:t>securizare</a:t>
            </a:r>
            <a:r>
              <a:rPr lang="en-US" sz="1800" dirty="0" smtClean="0">
                <a:latin typeface="Times New Roman" pitchFamily="18" charset="0"/>
                <a:cs typeface="Times New Roman" pitchFamily="18" charset="0"/>
              </a:rPr>
              <a:t> a </a:t>
            </a:r>
            <a:r>
              <a:rPr lang="en-US" sz="1800" dirty="0" err="1" smtClean="0">
                <a:latin typeface="Times New Roman" pitchFamily="18" charset="0"/>
                <a:cs typeface="Times New Roman" pitchFamily="18" charset="0"/>
              </a:rPr>
              <a:t>trecerilor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pentru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pietoni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prin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instalarea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limitatoarelor</a:t>
            </a:r>
            <a:r>
              <a:rPr lang="en-US" sz="1800" dirty="0" smtClean="0">
                <a:latin typeface="Times New Roman" pitchFamily="18" charset="0"/>
                <a:cs typeface="Times New Roman" pitchFamily="18" charset="0"/>
              </a:rPr>
              <a:t> de </a:t>
            </a:r>
            <a:r>
              <a:rPr lang="en-US" sz="1800" dirty="0" err="1" smtClean="0">
                <a:latin typeface="Times New Roman" pitchFamily="18" charset="0"/>
                <a:cs typeface="Times New Roman" pitchFamily="18" charset="0"/>
              </a:rPr>
              <a:t>viteză</a:t>
            </a:r>
            <a:r>
              <a:rPr lang="ro-RO"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algn="just">
              <a:spcBef>
                <a:spcPts val="0"/>
              </a:spcBef>
            </a:pPr>
            <a:r>
              <a:rPr lang="sq-AL" sz="1800" dirty="0" smtClean="0">
                <a:latin typeface="Times New Roman" pitchFamily="18" charset="0"/>
                <a:cs typeface="Times New Roman" pitchFamily="18" charset="0"/>
              </a:rPr>
              <a:t>    - </a:t>
            </a:r>
            <a:r>
              <a:rPr lang="sq-AL" sz="1800" dirty="0">
                <a:latin typeface="Times New Roman" pitchFamily="18" charset="0"/>
                <a:cs typeface="Times New Roman" pitchFamily="18" charset="0"/>
              </a:rPr>
              <a:t>securizate </a:t>
            </a:r>
            <a:r>
              <a:rPr lang="sq-AL" sz="1800" dirty="0" smtClean="0">
                <a:latin typeface="Times New Roman" pitchFamily="18" charset="0"/>
                <a:cs typeface="Times New Roman" pitchFamily="18" charset="0"/>
              </a:rPr>
              <a:t>intersecțiile prin </a:t>
            </a:r>
            <a:r>
              <a:rPr lang="sq-AL" sz="1800" dirty="0">
                <a:latin typeface="Times New Roman" pitchFamily="18" charset="0"/>
                <a:cs typeface="Times New Roman" pitchFamily="18" charset="0"/>
              </a:rPr>
              <a:t>instalarea deliniatoarelor dotate cu elemente reflectorizante: </a:t>
            </a:r>
            <a:endParaRPr lang="sq-AL" sz="1800" dirty="0" smtClean="0">
              <a:latin typeface="Times New Roman" pitchFamily="18" charset="0"/>
              <a:cs typeface="Times New Roman" pitchFamily="18" charset="0"/>
            </a:endParaRPr>
          </a:p>
          <a:p>
            <a:pPr algn="just">
              <a:spcBef>
                <a:spcPts val="0"/>
              </a:spcBef>
            </a:pPr>
            <a:r>
              <a:rPr lang="sq-AL" sz="1800" dirty="0" smtClean="0">
                <a:latin typeface="Times New Roman" pitchFamily="18" charset="0"/>
                <a:cs typeface="Times New Roman" pitchFamily="18" charset="0"/>
              </a:rPr>
              <a:t>          a.) str. Ismail – Calea Moșior – Calea Basarabiei;</a:t>
            </a:r>
          </a:p>
          <a:p>
            <a:pPr algn="just">
              <a:spcBef>
                <a:spcPts val="0"/>
              </a:spcBef>
            </a:pPr>
            <a:r>
              <a:rPr lang="sq-AL" sz="1800" dirty="0" smtClean="0">
                <a:latin typeface="Times New Roman" pitchFamily="18" charset="0"/>
                <a:cs typeface="Times New Roman" pitchFamily="18" charset="0"/>
              </a:rPr>
              <a:t>          b.) str. Ismail – str. Vadul lui Vodă – str. Tudor Vladimirescu.</a:t>
            </a:r>
            <a:endParaRPr lang="ru-RU" sz="1800" dirty="0" smtClean="0">
              <a:latin typeface="Times New Roman" pitchFamily="18" charset="0"/>
              <a:cs typeface="Times New Roman" pitchFamily="18" charset="0"/>
            </a:endParaRPr>
          </a:p>
          <a:p>
            <a:pPr algn="just">
              <a:spcBef>
                <a:spcPts val="0"/>
              </a:spcBef>
            </a:pPr>
            <a:r>
              <a:rPr lang="ro-MO" sz="1800" dirty="0" smtClean="0">
                <a:latin typeface="Times New Roman" pitchFamily="18" charset="0"/>
                <a:cs typeface="Times New Roman" pitchFamily="18" charset="0"/>
              </a:rPr>
              <a:t>    - majorarea vitezei maxime de circulație până la 70 km/h pe bd. Dacia, tronsonul cuprins între str. București și str. Trandafirilor.</a:t>
            </a:r>
            <a:r>
              <a:rPr lang="ro-RO" sz="1800" b="1" dirty="0">
                <a:latin typeface="Times New Roman" pitchFamily="18" charset="0"/>
                <a:cs typeface="Times New Roman" pitchFamily="18" charset="0"/>
              </a:rPr>
              <a:t> </a:t>
            </a:r>
            <a:endParaRPr lang="ro-RO" sz="1800" b="1" dirty="0" smtClean="0">
              <a:latin typeface="Times New Roman" pitchFamily="18" charset="0"/>
              <a:cs typeface="Times New Roman" pitchFamily="18" charset="0"/>
            </a:endParaRPr>
          </a:p>
          <a:p>
            <a:pPr algn="just">
              <a:spcBef>
                <a:spcPts val="0"/>
              </a:spcBef>
            </a:pPr>
            <a:r>
              <a:rPr lang="ro-MO" sz="1800" dirty="0" smtClean="0">
                <a:latin typeface="Times New Roman" pitchFamily="18" charset="0"/>
                <a:cs typeface="Times New Roman" pitchFamily="18" charset="0"/>
              </a:rPr>
              <a:t>    -  reparația capitală a străzilor:</a:t>
            </a:r>
          </a:p>
          <a:p>
            <a:pPr algn="just">
              <a:spcBef>
                <a:spcPts val="0"/>
              </a:spcBef>
            </a:pPr>
            <a:r>
              <a:rPr lang="sq-AL" sz="1800" dirty="0" smtClean="0">
                <a:latin typeface="Times New Roman" pitchFamily="18" charset="0"/>
                <a:cs typeface="Times New Roman" pitchFamily="18" charset="0"/>
              </a:rPr>
              <a:t>          a.) str. Tudor Strișcă;</a:t>
            </a:r>
          </a:p>
          <a:p>
            <a:pPr algn="just">
              <a:spcBef>
                <a:spcPts val="0"/>
              </a:spcBef>
            </a:pPr>
            <a:r>
              <a:rPr lang="sq-AL" sz="1800" dirty="0" smtClean="0">
                <a:latin typeface="Times New Roman" pitchFamily="18" charset="0"/>
                <a:cs typeface="Times New Roman" pitchFamily="18" charset="0"/>
              </a:rPr>
              <a:t>          b.) str. Ion Casian Suruceanu;</a:t>
            </a:r>
          </a:p>
          <a:p>
            <a:pPr algn="just">
              <a:spcBef>
                <a:spcPts val="0"/>
              </a:spcBef>
            </a:pPr>
            <a:r>
              <a:rPr lang="sq-AL" sz="1800" dirty="0" smtClean="0">
                <a:latin typeface="Times New Roman" pitchFamily="18" charset="0"/>
                <a:cs typeface="Times New Roman" pitchFamily="18" charset="0"/>
              </a:rPr>
              <a:t>          c.) str. Grădina Botanică.</a:t>
            </a:r>
          </a:p>
          <a:p>
            <a:pPr algn="just">
              <a:spcBef>
                <a:spcPts val="0"/>
              </a:spcBef>
            </a:pPr>
            <a:endParaRPr lang="ro-RO" sz="1800" b="1" dirty="0" smtClean="0">
              <a:latin typeface="Times New Roman" pitchFamily="18" charset="0"/>
              <a:cs typeface="Times New Roman" pitchFamily="18" charset="0"/>
            </a:endParaRPr>
          </a:p>
          <a:p>
            <a:pPr algn="just">
              <a:spcBef>
                <a:spcPts val="0"/>
              </a:spcBef>
            </a:pPr>
            <a:r>
              <a:rPr lang="ro-RO" sz="1800" b="1" dirty="0" smtClean="0">
                <a:latin typeface="Times New Roman" pitchFamily="18" charset="0"/>
                <a:cs typeface="Times New Roman" pitchFamily="18" charset="0"/>
              </a:rPr>
              <a:t>	</a:t>
            </a:r>
            <a:endParaRPr lang="ru-RU" sz="1800" dirty="0"/>
          </a:p>
        </p:txBody>
      </p:sp>
      <p:sp>
        <p:nvSpPr>
          <p:cNvPr id="4" name="TextBox 3"/>
          <p:cNvSpPr txBox="1"/>
          <p:nvPr/>
        </p:nvSpPr>
        <p:spPr>
          <a:xfrm>
            <a:off x="539552" y="116632"/>
            <a:ext cx="7848872" cy="400110"/>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Acțiuni întreprinse în anii 2014 – 2017 privind fluidizarea traficului</a:t>
            </a:r>
            <a:endParaRPr lang="ru-RU"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404664"/>
            <a:ext cx="8640960" cy="6309320"/>
          </a:xfrm>
        </p:spPr>
        <p:txBody>
          <a:bodyPr>
            <a:noAutofit/>
          </a:bodyPr>
          <a:lstStyle/>
          <a:p>
            <a:pPr algn="just">
              <a:spcBef>
                <a:spcPts val="0"/>
              </a:spcBef>
            </a:pPr>
            <a:r>
              <a:rPr lang="ru-RU" sz="1800" b="1"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Anul 2017</a:t>
            </a:r>
          </a:p>
          <a:p>
            <a:pPr algn="just">
              <a:spcBef>
                <a:spcPts val="0"/>
              </a:spcBef>
            </a:pPr>
            <a:r>
              <a:rPr lang="ro-RO" sz="1600" dirty="0" smtClean="0">
                <a:latin typeface="Times New Roman" pitchFamily="18" charset="0"/>
                <a:cs typeface="Times New Roman" pitchFamily="18" charset="0"/>
              </a:rPr>
              <a:t>    - elaborat</a:t>
            </a:r>
            <a:r>
              <a:rPr lang="en-US" sz="1600" dirty="0" smtClean="0">
                <a:latin typeface="Times New Roman" pitchFamily="18" charset="0"/>
                <a:cs typeface="Times New Roman" pitchFamily="18" charset="0"/>
              </a:rPr>
              <a:t>e 79 </a:t>
            </a:r>
            <a:r>
              <a:rPr lang="en-US" sz="1600" dirty="0" err="1" smtClean="0">
                <a:latin typeface="Times New Roman" pitchFamily="18" charset="0"/>
                <a:cs typeface="Times New Roman" pitchFamily="18" charset="0"/>
              </a:rPr>
              <a:t>schițe-proiect</a:t>
            </a:r>
            <a:r>
              <a:rPr lang="en-US" sz="1600" dirty="0" smtClean="0">
                <a:latin typeface="Times New Roman" pitchFamily="18" charset="0"/>
                <a:cs typeface="Times New Roman" pitchFamily="18" charset="0"/>
              </a:rPr>
              <a:t> de </a:t>
            </a:r>
            <a:r>
              <a:rPr lang="en-US" sz="1600" dirty="0" err="1" smtClean="0">
                <a:latin typeface="Times New Roman" pitchFamily="18" charset="0"/>
                <a:cs typeface="Times New Roman" pitchFamily="18" charset="0"/>
              </a:rPr>
              <a:t>sistematizare</a:t>
            </a:r>
            <a:r>
              <a:rPr lang="en-US" sz="1600" dirty="0" smtClean="0">
                <a:latin typeface="Times New Roman" pitchFamily="18" charset="0"/>
                <a:cs typeface="Times New Roman" pitchFamily="18" charset="0"/>
              </a:rPr>
              <a:t> a </a:t>
            </a:r>
            <a:r>
              <a:rPr lang="en-US" sz="1600" dirty="0" err="1" smtClean="0">
                <a:latin typeface="Times New Roman" pitchFamily="18" charset="0"/>
                <a:cs typeface="Times New Roman" pitchFamily="18" charset="0"/>
              </a:rPr>
              <a:t>circula</a:t>
            </a:r>
            <a:r>
              <a:rPr lang="ro-MO" sz="1600" dirty="0" err="1" smtClean="0">
                <a:latin typeface="Times New Roman" pitchFamily="18" charset="0"/>
                <a:cs typeface="Times New Roman" pitchFamily="18" charset="0"/>
              </a:rPr>
              <a:t>ției</a:t>
            </a:r>
            <a:r>
              <a:rPr lang="ro-MO" sz="1600" dirty="0" smtClean="0">
                <a:latin typeface="Times New Roman" pitchFamily="18" charset="0"/>
                <a:cs typeface="Times New Roman" pitchFamily="18" charset="0"/>
              </a:rPr>
              <a:t> rutiere; </a:t>
            </a:r>
          </a:p>
          <a:p>
            <a:pPr algn="just">
              <a:spcBef>
                <a:spcPts val="0"/>
              </a:spcBef>
            </a:pPr>
            <a:r>
              <a:rPr lang="sq-AL" sz="1600" dirty="0" smtClean="0">
                <a:latin typeface="Times New Roman" pitchFamily="18" charset="0"/>
                <a:cs typeface="Times New Roman" pitchFamily="18" charset="0"/>
              </a:rPr>
              <a:t>    - securizate intersecțiile prin instalarea deliniatoarelor dotate cu elemente reflectorizante:</a:t>
            </a:r>
          </a:p>
          <a:p>
            <a:pPr algn="just">
              <a:spcBef>
                <a:spcPts val="0"/>
              </a:spcBef>
            </a:pPr>
            <a:r>
              <a:rPr lang="sq-AL" sz="1600" dirty="0" smtClean="0">
                <a:latin typeface="Times New Roman" pitchFamily="18" charset="0"/>
                <a:cs typeface="Times New Roman" pitchFamily="18" charset="0"/>
              </a:rPr>
              <a:t>          a.) bd. Decebal – str. Trandafirilor – str. Sarmizegetusa;</a:t>
            </a:r>
          </a:p>
          <a:p>
            <a:pPr algn="just">
              <a:spcBef>
                <a:spcPts val="0"/>
              </a:spcBef>
            </a:pPr>
            <a:r>
              <a:rPr lang="sq-AL" sz="1600" dirty="0" smtClean="0">
                <a:latin typeface="Times New Roman" pitchFamily="18" charset="0"/>
                <a:cs typeface="Times New Roman" pitchFamily="18" charset="0"/>
              </a:rPr>
              <a:t>          b.) bd. Iurie Gagarin – bd Decebal – șos. Munce</a:t>
            </a:r>
            <a:r>
              <a:rPr lang="ro-MO" sz="1600" dirty="0" smtClean="0">
                <a:latin typeface="Times New Roman" pitchFamily="18" charset="0"/>
                <a:cs typeface="Times New Roman" pitchFamily="18" charset="0"/>
              </a:rPr>
              <a:t>ști – str. Aleea Gării – str. </a:t>
            </a:r>
            <a:r>
              <a:rPr lang="ro-MO" sz="1600" dirty="0" err="1" smtClean="0">
                <a:latin typeface="Times New Roman" pitchFamily="18" charset="0"/>
                <a:cs typeface="Times New Roman" pitchFamily="18" charset="0"/>
              </a:rPr>
              <a:t>Fîntînilor</a:t>
            </a:r>
            <a:r>
              <a:rPr lang="ro-MO" sz="1600" dirty="0" smtClean="0">
                <a:latin typeface="Times New Roman" pitchFamily="18" charset="0"/>
                <a:cs typeface="Times New Roman" pitchFamily="18" charset="0"/>
              </a:rPr>
              <a:t>;</a:t>
            </a:r>
          </a:p>
          <a:p>
            <a:pPr algn="just">
              <a:spcBef>
                <a:spcPts val="0"/>
              </a:spcBef>
            </a:pPr>
            <a:r>
              <a:rPr lang="ro-MO" sz="1600" dirty="0" smtClean="0">
                <a:latin typeface="Times New Roman" pitchFamily="18" charset="0"/>
                <a:cs typeface="Times New Roman" pitchFamily="18" charset="0"/>
              </a:rPr>
              <a:t>          c.)</a:t>
            </a:r>
            <a:r>
              <a:rPr lang="sq-AL" sz="1600" dirty="0" smtClean="0">
                <a:latin typeface="Times New Roman" pitchFamily="18" charset="0"/>
                <a:cs typeface="Times New Roman" pitchFamily="18" charset="0"/>
              </a:rPr>
              <a:t> str. Grenoble – str. Costiujeni;</a:t>
            </a:r>
          </a:p>
          <a:p>
            <a:pPr algn="just">
              <a:spcBef>
                <a:spcPts val="0"/>
              </a:spcBef>
            </a:pPr>
            <a:r>
              <a:rPr lang="sq-AL" sz="1600" dirty="0" smtClean="0">
                <a:latin typeface="Times New Roman" pitchFamily="18" charset="0"/>
                <a:cs typeface="Times New Roman" pitchFamily="18" charset="0"/>
              </a:rPr>
              <a:t>          d.) str. Independenței – str. Hristo Botev – str. Tudor Strișca.</a:t>
            </a:r>
            <a:endParaRPr lang="ru-RU" sz="1600" dirty="0" smtClean="0">
              <a:latin typeface="Times New Roman" pitchFamily="18" charset="0"/>
              <a:cs typeface="Times New Roman" pitchFamily="18" charset="0"/>
            </a:endParaRPr>
          </a:p>
          <a:p>
            <a:pPr algn="just">
              <a:spcBef>
                <a:spcPts val="0"/>
              </a:spcBef>
            </a:pPr>
            <a:r>
              <a:rPr lang="ro-MO" sz="1600" dirty="0" smtClean="0">
                <a:latin typeface="Times New Roman" pitchFamily="18" charset="0"/>
                <a:cs typeface="Times New Roman" pitchFamily="18" charset="0"/>
              </a:rPr>
              <a:t>     - permisă majorarea vitezei maxime de circulație de până la 70 km/h pe bd. Dacia,  tronsonul cuprins între str. Valea Crucii și cartierul Galata;</a:t>
            </a:r>
          </a:p>
          <a:p>
            <a:pPr algn="just">
              <a:spcBef>
                <a:spcPts val="0"/>
              </a:spcBef>
            </a:pPr>
            <a:r>
              <a:rPr lang="ro-MO" sz="1600" dirty="0" smtClean="0">
                <a:latin typeface="Times New Roman" pitchFamily="18" charset="0"/>
                <a:cs typeface="Times New Roman" pitchFamily="18" charset="0"/>
              </a:rPr>
              <a:t>     -  a fost organizată circulația rutieră în sens giratoriu:</a:t>
            </a:r>
          </a:p>
          <a:p>
            <a:pPr algn="just">
              <a:spcBef>
                <a:spcPts val="0"/>
              </a:spcBef>
            </a:pPr>
            <a:r>
              <a:rPr lang="ro-MO" sz="1600" dirty="0" smtClean="0">
                <a:latin typeface="Times New Roman" pitchFamily="18" charset="0"/>
                <a:cs typeface="Times New Roman" pitchFamily="18" charset="0"/>
              </a:rPr>
              <a:t>          </a:t>
            </a:r>
            <a:r>
              <a:rPr lang="sq-AL" sz="1600" dirty="0" smtClean="0">
                <a:latin typeface="Times New Roman" pitchFamily="18" charset="0"/>
                <a:cs typeface="Times New Roman" pitchFamily="18" charset="0"/>
              </a:rPr>
              <a:t>a.) str. Uzinelor – str. Voluntarilor;</a:t>
            </a:r>
            <a:endParaRPr lang="ru-RU" sz="1600" dirty="0" smtClean="0">
              <a:latin typeface="Times New Roman" pitchFamily="18" charset="0"/>
              <a:cs typeface="Times New Roman" pitchFamily="18" charset="0"/>
            </a:endParaRPr>
          </a:p>
          <a:p>
            <a:pPr algn="just"/>
            <a:r>
              <a:rPr lang="sq-AL" sz="1600" dirty="0" smtClean="0">
                <a:latin typeface="Times New Roman" pitchFamily="18" charset="0"/>
                <a:cs typeface="Times New Roman" pitchFamily="18" charset="0"/>
              </a:rPr>
              <a:t>          b.)  str. Uzinelor – str. Lunca Bîcului – str. Industrială;</a:t>
            </a:r>
          </a:p>
          <a:p>
            <a:pPr algn="just"/>
            <a:r>
              <a:rPr lang="ro-MO" sz="1600" dirty="0" smtClean="0">
                <a:latin typeface="Times New Roman" pitchFamily="18" charset="0"/>
                <a:cs typeface="Times New Roman" pitchFamily="18" charset="0"/>
              </a:rPr>
              <a:t>     -   a fost reconstruit sensul giratoriu din intersecția bd. Iurie Gagarin – str. Albișoara – bd. Dimitrie Cantemir – bd. Constantin Negruzzi cu modificarea ulterioară a regimului de lucru al obiectivului de semafoare în regim galben intermitent;</a:t>
            </a:r>
          </a:p>
          <a:p>
            <a:pPr algn="just"/>
            <a:r>
              <a:rPr lang="ro-MO" sz="1600" dirty="0" smtClean="0">
                <a:latin typeface="Times New Roman" pitchFamily="18" charset="0"/>
                <a:cs typeface="Times New Roman" pitchFamily="18" charset="0"/>
              </a:rPr>
              <a:t>     -   </a:t>
            </a:r>
            <a:r>
              <a:rPr lang="ro-MO" sz="1600" dirty="0" smtClean="0">
                <a:latin typeface="Times New Roman" pitchFamily="18" charset="0"/>
                <a:cs typeface="Times New Roman" pitchFamily="18" charset="0"/>
              </a:rPr>
              <a:t>reparația </a:t>
            </a:r>
            <a:r>
              <a:rPr lang="ro-MO" sz="1600" dirty="0" smtClean="0">
                <a:latin typeface="Times New Roman" pitchFamily="18" charset="0"/>
                <a:cs typeface="Times New Roman" pitchFamily="18" charset="0"/>
              </a:rPr>
              <a:t>străzii Petricani;</a:t>
            </a:r>
          </a:p>
          <a:p>
            <a:pPr algn="just"/>
            <a:r>
              <a:rPr lang="ro-MO" sz="1600" dirty="0" smtClean="0">
                <a:latin typeface="Times New Roman" pitchFamily="18" charset="0"/>
                <a:cs typeface="Times New Roman" pitchFamily="18" charset="0"/>
              </a:rPr>
              <a:t>     -   demararea lucrărilor de reparație a străzii Industrială;</a:t>
            </a:r>
            <a:endParaRPr lang="ru-RU" sz="1600" dirty="0" smtClean="0"/>
          </a:p>
          <a:p>
            <a:pPr algn="just"/>
            <a:r>
              <a:rPr lang="ro-MO" sz="1600" dirty="0" smtClean="0">
                <a:latin typeface="Times New Roman" pitchFamily="18" charset="0"/>
                <a:cs typeface="Times New Roman" pitchFamily="18" charset="0"/>
              </a:rPr>
              <a:t>     -   au fost organizate ședințe comune la care au participat reprezentanții Inspectoratului Național de Patrulare, Administrația de Stat a Drumurilor și a Direcției generale transport public și căi de comunicație, în cadrul căreia s-a decis urgentarea securizării și fluidizării circulației rutiere la intersecția șos. Balcani – str. Codrilor – str. Durlești. Astfel, </a:t>
            </a:r>
            <a:r>
              <a:rPr lang="ro-MO" sz="1600" dirty="0" err="1" smtClean="0">
                <a:latin typeface="Times New Roman" pitchFamily="18" charset="0"/>
                <a:cs typeface="Times New Roman" pitchFamily="18" charset="0"/>
              </a:rPr>
              <a:t>pînă</a:t>
            </a:r>
            <a:r>
              <a:rPr lang="ro-MO" sz="1600" dirty="0" smtClean="0">
                <a:latin typeface="Times New Roman" pitchFamily="18" charset="0"/>
                <a:cs typeface="Times New Roman" pitchFamily="18" charset="0"/>
              </a:rPr>
              <a:t> la finele anului 2017 în intersecția menționată va fi instalat un obiectiv de semafoare;</a:t>
            </a:r>
          </a:p>
          <a:p>
            <a:pPr algn="just"/>
            <a:r>
              <a:rPr lang="ro-MO" sz="1600" dirty="0" smtClean="0">
                <a:latin typeface="Times New Roman" pitchFamily="18" charset="0"/>
                <a:cs typeface="Times New Roman" pitchFamily="18" charset="0"/>
              </a:rPr>
              <a:t>     -   au fost modernizate obiectivele de semafoare din bd. Ștefan cel Mare și </a:t>
            </a:r>
            <a:r>
              <a:rPr lang="ro-MO" sz="1600" dirty="0" err="1" smtClean="0">
                <a:latin typeface="Times New Roman" pitchFamily="18" charset="0"/>
                <a:cs typeface="Times New Roman" pitchFamily="18" charset="0"/>
              </a:rPr>
              <a:t>Sfînt</a:t>
            </a:r>
            <a:r>
              <a:rPr lang="ro-MO" sz="1600" dirty="0" smtClean="0">
                <a:latin typeface="Times New Roman" pitchFamily="18" charset="0"/>
                <a:cs typeface="Times New Roman" pitchFamily="18" charset="0"/>
              </a:rPr>
              <a:t>, bd. Constantin Negruzzi și str. Vasile Alecsandri.</a:t>
            </a:r>
            <a:endParaRPr lang="ru-RU" sz="1600" dirty="0"/>
          </a:p>
        </p:txBody>
      </p:sp>
      <p:sp>
        <p:nvSpPr>
          <p:cNvPr id="4" name="TextBox 3"/>
          <p:cNvSpPr txBox="1"/>
          <p:nvPr/>
        </p:nvSpPr>
        <p:spPr>
          <a:xfrm>
            <a:off x="539552" y="116632"/>
            <a:ext cx="7848872" cy="400110"/>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Acțiuni întreprinse în anii 2014 – 2017 privind fluidizarea traficului</a:t>
            </a:r>
            <a:endParaRPr lang="ru-RU"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620688"/>
            <a:ext cx="8352928" cy="5544616"/>
          </a:xfrm>
        </p:spPr>
        <p:txBody>
          <a:bodyPr>
            <a:noAutofit/>
          </a:bodyPr>
          <a:lstStyle/>
          <a:p>
            <a:pPr algn="just">
              <a:spcBef>
                <a:spcPts val="0"/>
              </a:spcBef>
            </a:pPr>
            <a:r>
              <a:rPr lang="ro-MO" sz="1800" dirty="0">
                <a:latin typeface="Times New Roman" pitchFamily="18" charset="0"/>
                <a:cs typeface="Times New Roman" pitchFamily="18" charset="0"/>
              </a:rPr>
              <a:t> </a:t>
            </a:r>
            <a:r>
              <a:rPr lang="ro-MO" sz="1800" dirty="0" smtClean="0">
                <a:latin typeface="Times New Roman" pitchFamily="18" charset="0"/>
                <a:cs typeface="Times New Roman" pitchFamily="18" charset="0"/>
              </a:rPr>
              <a:t>       </a:t>
            </a:r>
          </a:p>
          <a:p>
            <a:pPr algn="just">
              <a:spcBef>
                <a:spcPts val="0"/>
              </a:spcBef>
            </a:pPr>
            <a:r>
              <a:rPr lang="ro-MO" sz="2000" dirty="0">
                <a:latin typeface="Times New Roman" pitchFamily="18" charset="0"/>
                <a:cs typeface="Times New Roman" pitchFamily="18" charset="0"/>
              </a:rPr>
              <a:t> </a:t>
            </a:r>
            <a:r>
              <a:rPr lang="ro-MO" sz="2000" dirty="0" smtClean="0">
                <a:latin typeface="Times New Roman" pitchFamily="18" charset="0"/>
                <a:cs typeface="Times New Roman" pitchFamily="18" charset="0"/>
              </a:rPr>
              <a:t>      În perioada 2012 – 2017 au fost instalate panourile 6.23.6 care permit deplasarea autovehiculelor la culoarea roșie a semaforului, dacă acestea nu creează obstacol participanților la trafic care se deplasează la culoarea verde a semaforului:</a:t>
            </a:r>
            <a:endParaRPr lang="ru-RU" sz="2000" dirty="0" smtClean="0">
              <a:latin typeface="Times New Roman" pitchFamily="18" charset="0"/>
              <a:cs typeface="Times New Roman" pitchFamily="18" charset="0"/>
            </a:endParaRPr>
          </a:p>
          <a:p>
            <a:pPr>
              <a:spcBef>
                <a:spcPts val="0"/>
              </a:spcBef>
            </a:pPr>
            <a:r>
              <a:rPr lang="ro-M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î</a:t>
            </a:r>
            <a:r>
              <a:rPr lang="ro-MO" sz="2000" dirty="0" smtClean="0">
                <a:latin typeface="Times New Roman" pitchFamily="18" charset="0"/>
                <a:cs typeface="Times New Roman" pitchFamily="18" charset="0"/>
              </a:rPr>
              <a:t>n 26 intersecții instalat panoul 6.23.6 (săgeată verde înainte pe fundal negru);</a:t>
            </a:r>
            <a:endParaRPr lang="ru-RU" sz="2000" dirty="0" smtClean="0">
              <a:latin typeface="Times New Roman" pitchFamily="18" charset="0"/>
              <a:cs typeface="Times New Roman" pitchFamily="18" charset="0"/>
            </a:endParaRPr>
          </a:p>
          <a:p>
            <a:pPr algn="just">
              <a:spcBef>
                <a:spcPts val="0"/>
              </a:spcBef>
            </a:pPr>
            <a:r>
              <a:rPr lang="ro-M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o-MO" sz="2000" dirty="0" smtClean="0">
                <a:latin typeface="Times New Roman" pitchFamily="18" charset="0"/>
                <a:cs typeface="Times New Roman" pitchFamily="18" charset="0"/>
              </a:rPr>
              <a:t>în 25 intersecții instalat panoul 6.23.6 (săgeată verde la stânga pe fundal negru);</a:t>
            </a:r>
            <a:endParaRPr lang="ru-RU" sz="2000" dirty="0" smtClean="0">
              <a:latin typeface="Times New Roman" pitchFamily="18" charset="0"/>
              <a:cs typeface="Times New Roman" pitchFamily="18" charset="0"/>
            </a:endParaRPr>
          </a:p>
          <a:p>
            <a:pPr algn="just">
              <a:spcBef>
                <a:spcPts val="0"/>
              </a:spcBef>
            </a:pPr>
            <a:r>
              <a:rPr lang="ro-MO"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 </a:t>
            </a:r>
            <a:r>
              <a:rPr lang="ro-MO" sz="2000" dirty="0" smtClean="0">
                <a:latin typeface="Times New Roman" pitchFamily="18" charset="0"/>
                <a:cs typeface="Times New Roman" pitchFamily="18" charset="0"/>
              </a:rPr>
              <a:t>în 132 intersecții instalat panoul 6.23.6 (săgeată verde la dreapta pe fundal negru)</a:t>
            </a:r>
          </a:p>
          <a:p>
            <a:pPr algn="just">
              <a:spcBef>
                <a:spcPts val="0"/>
              </a:spcBef>
            </a:pPr>
            <a:endParaRPr lang="ro-RO" sz="2000" dirty="0">
              <a:latin typeface="Times New Roman" pitchFamily="18" charset="0"/>
              <a:cs typeface="Times New Roman" pitchFamily="18" charset="0"/>
            </a:endParaRPr>
          </a:p>
          <a:p>
            <a:pPr algn="just">
              <a:spcBef>
                <a:spcPts val="0"/>
              </a:spcBef>
            </a:pPr>
            <a:r>
              <a:rPr lang="ro-RO" sz="2000" dirty="0">
                <a:latin typeface="Times New Roman" pitchFamily="18" charset="0"/>
                <a:cs typeface="Times New Roman" pitchFamily="18" charset="0"/>
              </a:rPr>
              <a:t> </a:t>
            </a:r>
            <a:r>
              <a:rPr lang="ro-RO" sz="2000" dirty="0" smtClean="0">
                <a:latin typeface="Times New Roman" pitchFamily="18" charset="0"/>
                <a:cs typeface="Times New Roman" pitchFamily="18" charset="0"/>
              </a:rPr>
              <a:t>       Î</a:t>
            </a:r>
            <a:r>
              <a:rPr lang="vi-VN" sz="2000" dirty="0" smtClean="0">
                <a:latin typeface="Times New Roman" pitchFamily="18" charset="0"/>
                <a:cs typeface="Times New Roman" pitchFamily="18" charset="0"/>
              </a:rPr>
              <a:t>n cadrul ședinței de lucru privind sistematizarea circulației rutiere din municipiul Chișinău din 21.07.2017, </a:t>
            </a:r>
            <a:r>
              <a:rPr lang="ro-RO" sz="2000" dirty="0" err="1" smtClean="0">
                <a:latin typeface="Times New Roman" pitchFamily="18" charset="0"/>
                <a:cs typeface="Times New Roman" pitchFamily="18" charset="0"/>
              </a:rPr>
              <a:t>s-</a:t>
            </a:r>
            <a:r>
              <a:rPr lang="vi-VN" sz="2000" dirty="0" smtClean="0">
                <a:latin typeface="Times New Roman" pitchFamily="18" charset="0"/>
                <a:cs typeface="Times New Roman" pitchFamily="18" charset="0"/>
              </a:rPr>
              <a:t>a deci</a:t>
            </a:r>
            <a:r>
              <a:rPr lang="ro-RO" sz="2000" dirty="0" smtClean="0">
                <a:latin typeface="Times New Roman" pitchFamily="18" charset="0"/>
                <a:cs typeface="Times New Roman" pitchFamily="18" charset="0"/>
              </a:rPr>
              <a:t>s</a:t>
            </a:r>
            <a:r>
              <a:rPr lang="vi-VN" sz="2000" dirty="0" smtClean="0">
                <a:latin typeface="Times New Roman" pitchFamily="18" charset="0"/>
                <a:cs typeface="Times New Roman" pitchFamily="18" charset="0"/>
              </a:rPr>
              <a:t> revizui</a:t>
            </a:r>
            <a:r>
              <a:rPr lang="ro-RO" sz="2000" dirty="0" smtClean="0">
                <a:latin typeface="Times New Roman" pitchFamily="18" charset="0"/>
                <a:cs typeface="Times New Roman" pitchFamily="18" charset="0"/>
              </a:rPr>
              <a:t>rea</a:t>
            </a:r>
            <a:r>
              <a:rPr lang="vi-VN" sz="2000" dirty="0" smtClean="0">
                <a:latin typeface="Times New Roman" pitchFamily="18" charset="0"/>
                <a:cs typeface="Times New Roman" pitchFamily="18" charset="0"/>
              </a:rPr>
              <a:t> adresel</a:t>
            </a:r>
            <a:r>
              <a:rPr lang="ro-RO" sz="2000" dirty="0" smtClean="0">
                <a:latin typeface="Times New Roman" pitchFamily="18" charset="0"/>
                <a:cs typeface="Times New Roman" pitchFamily="18" charset="0"/>
              </a:rPr>
              <a:t>or cu</a:t>
            </a:r>
            <a:r>
              <a:rPr lang="vi-VN" sz="2000" dirty="0" smtClean="0">
                <a:latin typeface="Times New Roman" pitchFamily="18" charset="0"/>
                <a:cs typeface="Times New Roman" pitchFamily="18" charset="0"/>
              </a:rPr>
              <a:t> limitatoare de viteză </a:t>
            </a:r>
            <a:r>
              <a:rPr lang="ro-RO" sz="2000" dirty="0" smtClean="0">
                <a:latin typeface="Times New Roman" pitchFamily="18" charset="0"/>
                <a:cs typeface="Times New Roman" pitchFamily="18" charset="0"/>
              </a:rPr>
              <a:t>care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favorizează crearea ambuteiajelor </a:t>
            </a:r>
            <a:r>
              <a:rPr lang="vi-VN" sz="2000" dirty="0" smtClean="0">
                <a:latin typeface="Times New Roman" pitchFamily="18" charset="0"/>
                <a:cs typeface="Times New Roman" pitchFamily="18" charset="0"/>
              </a:rPr>
              <a:t>rutiere</a:t>
            </a:r>
            <a:r>
              <a:rPr lang="ro-RO"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spcBef>
                <a:spcPts val="0"/>
              </a:spcBef>
            </a:pPr>
            <a:r>
              <a:rPr lang="ro-RO"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
        <p:nvSpPr>
          <p:cNvPr id="4" name="TextBox 3"/>
          <p:cNvSpPr txBox="1"/>
          <p:nvPr/>
        </p:nvSpPr>
        <p:spPr>
          <a:xfrm>
            <a:off x="539552" y="158204"/>
            <a:ext cx="7848872" cy="400110"/>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Acțiuni întreprinse în anii 2014 – 2017 privind fluidizarea traficului</a:t>
            </a:r>
            <a:endParaRPr lang="ru-RU"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528" y="205191"/>
            <a:ext cx="8568952" cy="6971139"/>
          </a:xfrm>
          <a:prstGeom prst="rect">
            <a:avLst/>
          </a:prstGeom>
          <a:noFill/>
          <a:ln w="9525">
            <a:noFill/>
            <a:miter lim="800000"/>
            <a:headEnd/>
            <a:tailEnd/>
          </a:ln>
          <a:effectLst/>
        </p:spPr>
        <p:txBody>
          <a:bodyPr vert="horz" wrap="square" lIns="269790" tIns="45720" rIns="91440" bIns="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tabLst/>
            </a:pPr>
            <a:r>
              <a:rPr kumimoji="0" lang="ro-MO"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Factorul uman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Staționarea și/sau oprirea neregulamentară a autovehiculelor, inclusiv al taximetrelor pe partea carosabilă;</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Nerespectarea pct. 57 din RCR, care interzice intrarea în intersecţie în cazul în care circulaţia este blocată în direcţia de mers şi ca urmare conducătorul va fi forţat să oprească în intersecție, astfel creând obstacole vehiculelor ce se deplasează pe drumul intersectat;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Nepreselectarea din timp a benzilor de circulație în intersecțiile semaforizate și dotate cu segment semaforic adițional pentru circulația la dreapta sau la stânga;</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Nerespectarea pct. 12 alin. (1) lit. d) din RCR, care prevede că conducătorul de vehicul implicat într-un accident în traficul rutier este obligat </a:t>
            </a:r>
            <a:r>
              <a:rPr kumimoji="0" lang="ro-MO"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să elibereze carosabilul deplasând vehiculul pe acostament ori cât mai aproape de bordura trotuarului, atunci când în urma accidentului nu sunt persoane decedate şi/sau traumatizate, iar prezenţa pe carosabil a vehiculului implicat în accident blochează traficul rutier;</a:t>
            </a:r>
            <a:endPar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Locuitorii municipiului Chișinău pledează pentru transportul privat în detrimentul transportului</a:t>
            </a:r>
            <a:r>
              <a:rPr kumimoji="0" lang="ro-MO"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public;</a:t>
            </a:r>
            <a:endPar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Concentrarea fluxului rutier major în perioadă orelor de </a:t>
            </a:r>
            <a:r>
              <a:rPr kumimoji="0" lang="ro-MO"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vîrf</a:t>
            </a: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Furtul, deteriorarea și vandalizarea mijloacelor tehnice de dirijare a circulației rutiere;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Instalarea neautorizată a mijloacelor tehnice de dirijare a circulației rutiere.</a:t>
            </a:r>
          </a:p>
          <a:p>
            <a:pPr marL="0" marR="0" lvl="0" indent="0" algn="just" defTabSz="914400" rtl="0" eaLnBrk="0" fontAlgn="base" latinLnBrk="0" hangingPunct="0">
              <a:lnSpc>
                <a:spcPct val="100000"/>
              </a:lnSpc>
              <a:spcBef>
                <a:spcPct val="0"/>
              </a:spcBef>
              <a:spcAft>
                <a:spcPct val="0"/>
              </a:spcAft>
              <a:buClrTx/>
              <a:buSzTx/>
              <a:buFontTx/>
              <a:buChar char="•"/>
              <a:tabLst/>
            </a:pPr>
            <a:r>
              <a:rPr lang="ro-MO" dirty="0" smtClean="0">
                <a:latin typeface="Times New Roman" pitchFamily="18" charset="0"/>
                <a:ea typeface="Times New Roman" pitchFamily="18" charset="0"/>
                <a:cs typeface="Times New Roman" pitchFamily="18" charset="0"/>
              </a:rPr>
              <a:t> Pietonii traversează partea carosabilă în afara trecerilor pentru pietoni;</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Blocarea parțială a circulației de către autovehiculele care aprovizionează magazinele cu marfă;</a:t>
            </a:r>
          </a:p>
          <a:p>
            <a:pPr marL="0" marR="0" lvl="0" indent="0" algn="just" defTabSz="914400" rtl="0" eaLnBrk="0" fontAlgn="base" latinLnBrk="0" hangingPunct="0">
              <a:lnSpc>
                <a:spcPct val="100000"/>
              </a:lnSpc>
              <a:spcBef>
                <a:spcPct val="0"/>
              </a:spcBef>
              <a:spcAft>
                <a:spcPct val="0"/>
              </a:spcAft>
              <a:buClrTx/>
              <a:buSzTx/>
              <a:buFontTx/>
              <a:buChar char="•"/>
              <a:tabLst/>
            </a:pPr>
            <a:r>
              <a:rPr lang="ro-MO" dirty="0" smtClean="0">
                <a:latin typeface="Times New Roman" pitchFamily="18" charset="0"/>
                <a:ea typeface="Times New Roman" pitchFamily="18" charset="0"/>
                <a:cs typeface="Times New Roman" pitchFamily="18" charset="0"/>
              </a:rPr>
              <a:t> Depozitarea pe partea carosabilă din adiacentul șantierelor a materiei prime și a utilajelor de către companiile de construcții;</a:t>
            </a:r>
            <a:endPar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o-MO"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539552" y="44624"/>
            <a:ext cx="7848872" cy="461665"/>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                 </a:t>
            </a:r>
            <a:r>
              <a:rPr lang="ro-RO" sz="2400" b="1" dirty="0" smtClean="0">
                <a:solidFill>
                  <a:srgbClr val="FF0000"/>
                </a:solidFill>
                <a:latin typeface="Times New Roman" pitchFamily="18" charset="0"/>
                <a:cs typeface="Times New Roman" pitchFamily="18" charset="0"/>
              </a:rPr>
              <a:t>Factorii care duc la crearea ambuteiajelor</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396235"/>
            <a:ext cx="8640960" cy="6417141"/>
          </a:xfrm>
          <a:prstGeom prst="rect">
            <a:avLst/>
          </a:prstGeom>
          <a:noFill/>
          <a:ln w="9525">
            <a:noFill/>
            <a:miter lim="800000"/>
            <a:headEnd/>
            <a:tailEnd/>
          </a:ln>
          <a:effectLst/>
        </p:spPr>
        <p:txBody>
          <a:bodyPr vert="horz" wrap="square" lIns="269790" tIns="45720" rIns="91440" bIns="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tabLst/>
            </a:pPr>
            <a:r>
              <a:rPr kumimoji="0" lang="ro-MO"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Factor tehnic</a:t>
            </a:r>
          </a:p>
          <a:p>
            <a:pPr lvl="0" algn="just" eaLnBrk="0" fontAlgn="base" hangingPunct="0">
              <a:spcBef>
                <a:spcPct val="0"/>
              </a:spcBef>
              <a:spcAft>
                <a:spcPct val="0"/>
              </a:spcAft>
              <a:buFontTx/>
              <a:buChar char="•"/>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o-MO" dirty="0" smtClean="0">
                <a:latin typeface="Times New Roman" pitchFamily="18" charset="0"/>
                <a:ea typeface="Times New Roman" pitchFamily="18" charset="0"/>
                <a:cs typeface="Times New Roman" pitchFamily="18" charset="0"/>
              </a:rPr>
              <a:t>Lipsa centurii de ocolire a orașului Chișinău pentru transportul de tranzit; </a:t>
            </a:r>
          </a:p>
          <a:p>
            <a:pPr lvl="0" algn="just" eaLnBrk="0" fontAlgn="base" hangingPunct="0">
              <a:spcBef>
                <a:spcPct val="0"/>
              </a:spcBef>
              <a:spcAft>
                <a:spcPct val="0"/>
              </a:spcAft>
              <a:buFontTx/>
              <a:buChar char="•"/>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Lipsa legăturilor alternative, în cazul deplasărilor intersectoriale;</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Depășirea liniilor roșii în cadrul realizării obiectelor de construcții;</a:t>
            </a:r>
          </a:p>
          <a:p>
            <a:pPr algn="just" eaLnBrk="0" fontAlgn="base" hangingPunct="0">
              <a:spcBef>
                <a:spcPct val="0"/>
              </a:spcBef>
              <a:spcAft>
                <a:spcPct val="0"/>
              </a:spcAft>
              <a:buFontTx/>
              <a:buChar char="•"/>
            </a:pPr>
            <a:r>
              <a:rPr lang="ro-MO" dirty="0" smtClean="0">
                <a:latin typeface="Times New Roman" pitchFamily="18" charset="0"/>
                <a:ea typeface="Times New Roman" pitchFamily="18" charset="0"/>
                <a:cs typeface="Times New Roman" pitchFamily="18" charset="0"/>
              </a:rPr>
              <a:t> Învechirea obiectivelor de semafor, la care nu poate fi modificat regimul de lucru on-line;</a:t>
            </a:r>
          </a:p>
          <a:p>
            <a:pPr algn="just" eaLnBrk="0" fontAlgn="base" hangingPunct="0">
              <a:spcBef>
                <a:spcPct val="0"/>
              </a:spcBef>
              <a:spcAft>
                <a:spcPct val="0"/>
              </a:spcAft>
              <a:buFontTx/>
              <a:buChar char="•"/>
            </a:pPr>
            <a:r>
              <a:rPr lang="ro-MO" dirty="0" smtClean="0">
                <a:latin typeface="Times New Roman" pitchFamily="18" charset="0"/>
                <a:ea typeface="Times New Roman" pitchFamily="18" charset="0"/>
                <a:cs typeface="Times New Roman" pitchFamily="18" charset="0"/>
              </a:rPr>
              <a:t> Lipsa unui centru de monitorizare și dirijare a traficului rutier;</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Organizarea manifestațiilor publice în zona centrală a orașului, cu blocarea arterelor principale;</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Starea deplorabilă a unor străzi de importanță strategică;</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Lipsa spațiilor de refugiu în stațiile pentru transportul public (buzunare);</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Blocarea sistematică a unor sectoare de drum în cazul efectuării lucrărilor de reparare a rețelelor subterane uzate;</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Lipsa parcărilor multietajate în zona centrală a orașului;</a:t>
            </a:r>
          </a:p>
          <a:p>
            <a:pPr marR="0" lvl="0" indent="0" algn="just" defTabSz="914400" rtl="0" eaLnBrk="0" fontAlgn="base" latinLnBrk="0" hangingPunct="0">
              <a:lnSpc>
                <a:spcPct val="100000"/>
              </a:lnSpc>
              <a:spcBef>
                <a:spcPct val="0"/>
              </a:spcBef>
              <a:spcAft>
                <a:spcPct val="0"/>
              </a:spcAft>
              <a:buClrTx/>
              <a:buSzTx/>
              <a:buFontTx/>
              <a:buChar char="•"/>
              <a:tabLst/>
            </a:pPr>
            <a:r>
              <a:rPr kumimoji="0" lang="ro-M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Abandonarea autovehiculelor pe partea carosabilă.</a:t>
            </a:r>
          </a:p>
          <a:p>
            <a:pPr lvl="0" algn="just" eaLnBrk="0" fontAlgn="base" hangingPunct="0">
              <a:spcBef>
                <a:spcPct val="0"/>
              </a:spcBef>
              <a:spcAft>
                <a:spcPct val="0"/>
              </a:spcAft>
            </a:pPr>
            <a:endPar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kumimoji="0" lang="vi-VN"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Factor legislativ</a:t>
            </a:r>
          </a:p>
          <a:p>
            <a:pPr algn="just" eaLnBrk="0" fontAlgn="base" hangingPunct="0">
              <a:spcBef>
                <a:spcPct val="0"/>
              </a:spcBef>
              <a:spcAft>
                <a:spcPct val="0"/>
              </a:spcAft>
              <a:buFontTx/>
              <a:buChar char="•"/>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vi-VN" dirty="0">
                <a:latin typeface="Times New Roman" pitchFamily="18" charset="0"/>
                <a:ea typeface="Times New Roman" pitchFamily="18" charset="0"/>
                <a:cs typeface="Times New Roman" pitchFamily="18" charset="0"/>
              </a:rPr>
              <a:t>Lipsa cadrului normativ, sau a unui Regulament de ridicare și evacuare a autovehiculelor abandonate sau care sunt parcate neregulamentar</a:t>
            </a:r>
            <a:r>
              <a:rPr lang="ro-RO" dirty="0">
                <a:latin typeface="Times New Roman" pitchFamily="18" charset="0"/>
                <a:ea typeface="Times New Roman" pitchFamily="18" charset="0"/>
                <a:cs typeface="Times New Roman" pitchFamily="18" charset="0"/>
              </a:rPr>
              <a:t>;</a:t>
            </a:r>
            <a:endParaRPr lang="vi-VN" dirty="0">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buFontTx/>
              <a:buChar char="•"/>
            </a:pPr>
            <a:r>
              <a:rPr lang="ro-RO" dirty="0">
                <a:latin typeface="Times New Roman" pitchFamily="18" charset="0"/>
                <a:ea typeface="Times New Roman" pitchFamily="18" charset="0"/>
                <a:cs typeface="Times New Roman" pitchFamily="18" charset="0"/>
              </a:rPr>
              <a:t> </a:t>
            </a:r>
            <a:r>
              <a:rPr lang="ro-RO" dirty="0" smtClean="0">
                <a:latin typeface="Times New Roman" pitchFamily="18" charset="0"/>
                <a:ea typeface="Times New Roman" pitchFamily="18" charset="0"/>
                <a:cs typeface="Times New Roman" pitchFamily="18" charset="0"/>
              </a:rPr>
              <a:t>Reglementarea începutului </a:t>
            </a:r>
            <a:r>
              <a:rPr lang="ro-RO" dirty="0">
                <a:latin typeface="Times New Roman" pitchFamily="18" charset="0"/>
                <a:ea typeface="Times New Roman" pitchFamily="18" charset="0"/>
                <a:cs typeface="Times New Roman" pitchFamily="18" charset="0"/>
              </a:rPr>
              <a:t>zilei de lucru ale instituțiilor de învățământ, medicale, administrative, </a:t>
            </a:r>
            <a:r>
              <a:rPr lang="ro-RO" dirty="0" err="1" smtClean="0">
                <a:latin typeface="Times New Roman" pitchFamily="18" charset="0"/>
                <a:ea typeface="Times New Roman" pitchFamily="18" charset="0"/>
                <a:cs typeface="Times New Roman" pitchFamily="18" charset="0"/>
              </a:rPr>
              <a:t>cît</a:t>
            </a:r>
            <a:r>
              <a:rPr lang="ro-RO" dirty="0" smtClean="0">
                <a:latin typeface="Times New Roman" pitchFamily="18" charset="0"/>
                <a:ea typeface="Times New Roman" pitchFamily="18" charset="0"/>
                <a:cs typeface="Times New Roman" pitchFamily="18" charset="0"/>
              </a:rPr>
              <a:t> </a:t>
            </a:r>
            <a:r>
              <a:rPr lang="ro-RO" dirty="0">
                <a:latin typeface="Times New Roman" pitchFamily="18" charset="0"/>
                <a:ea typeface="Times New Roman" pitchFamily="18" charset="0"/>
                <a:cs typeface="Times New Roman" pitchFamily="18" charset="0"/>
              </a:rPr>
              <a:t>și ale întreprinderilor de stat și </a:t>
            </a:r>
            <a:r>
              <a:rPr lang="ro-RO" dirty="0" smtClean="0">
                <a:latin typeface="Times New Roman" pitchFamily="18" charset="0"/>
                <a:ea typeface="Times New Roman" pitchFamily="18" charset="0"/>
                <a:cs typeface="Times New Roman" pitchFamily="18" charset="0"/>
              </a:rPr>
              <a:t>particulare;</a:t>
            </a:r>
            <a:endParaRPr lang="ro-MO" dirty="0">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buFontTx/>
              <a:buChar char="•"/>
            </a:pPr>
            <a:r>
              <a:rPr lang="ro-RO" dirty="0" smtClean="0">
                <a:latin typeface="Times New Roman" pitchFamily="18" charset="0"/>
                <a:ea typeface="Times New Roman" pitchFamily="18" charset="0"/>
                <a:cs typeface="Times New Roman" pitchFamily="18" charset="0"/>
              </a:rPr>
              <a:t> </a:t>
            </a:r>
            <a:r>
              <a:rPr lang="vi-VN" dirty="0" smtClean="0">
                <a:latin typeface="Times New Roman" pitchFamily="18" charset="0"/>
                <a:ea typeface="Times New Roman" pitchFamily="18" charset="0"/>
                <a:cs typeface="Times New Roman" pitchFamily="18" charset="0"/>
              </a:rPr>
              <a:t>Lipsa </a:t>
            </a:r>
            <a:r>
              <a:rPr lang="vi-VN" dirty="0">
                <a:latin typeface="Times New Roman" pitchFamily="18" charset="0"/>
                <a:ea typeface="Times New Roman" pitchFamily="18" charset="0"/>
                <a:cs typeface="Times New Roman" pitchFamily="18" charset="0"/>
              </a:rPr>
              <a:t>sancțiunilor </a:t>
            </a:r>
            <a:r>
              <a:rPr lang="ro-MO" dirty="0" smtClean="0">
                <a:latin typeface="Times New Roman" pitchFamily="18" charset="0"/>
                <a:ea typeface="Times New Roman" pitchFamily="18" charset="0"/>
                <a:cs typeface="Times New Roman" pitchFamily="18" charset="0"/>
              </a:rPr>
              <a:t>dure </a:t>
            </a:r>
            <a:r>
              <a:rPr lang="vi-VN" dirty="0" smtClean="0">
                <a:latin typeface="Times New Roman" pitchFamily="18" charset="0"/>
                <a:ea typeface="Times New Roman" pitchFamily="18" charset="0"/>
                <a:cs typeface="Times New Roman" pitchFamily="18" charset="0"/>
              </a:rPr>
              <a:t>pentru </a:t>
            </a:r>
            <a:r>
              <a:rPr lang="vi-VN" dirty="0">
                <a:latin typeface="Times New Roman" pitchFamily="18" charset="0"/>
                <a:ea typeface="Times New Roman" pitchFamily="18" charset="0"/>
                <a:cs typeface="Times New Roman" pitchFamily="18" charset="0"/>
              </a:rPr>
              <a:t>unele categorii de încălcări a RCR</a:t>
            </a:r>
            <a:r>
              <a:rPr lang="ro-RO" dirty="0">
                <a:latin typeface="Times New Roman" pitchFamily="18" charset="0"/>
                <a:ea typeface="Times New Roman" pitchFamily="18" charset="0"/>
                <a:cs typeface="Times New Roman" pitchFamily="18" charset="0"/>
              </a:rPr>
              <a:t>;</a:t>
            </a:r>
            <a:endParaRPr lang="vi-VN" dirty="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ancțiuni prea </a:t>
            </a: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blânde</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pentru </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respect</a:t>
            </a:r>
            <a:r>
              <a:rPr kumimoji="0" lang="ro-RO"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area</a:t>
            </a:r>
            <a:r>
              <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prevederile RCR</a:t>
            </a: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vi-V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
        <p:nvSpPr>
          <p:cNvPr id="3" name="TextBox 2"/>
          <p:cNvSpPr txBox="1"/>
          <p:nvPr/>
        </p:nvSpPr>
        <p:spPr>
          <a:xfrm>
            <a:off x="539552" y="44624"/>
            <a:ext cx="7848872" cy="461665"/>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                 </a:t>
            </a:r>
            <a:r>
              <a:rPr lang="ro-RO" sz="2400" b="1" dirty="0" smtClean="0">
                <a:solidFill>
                  <a:srgbClr val="FF0000"/>
                </a:solidFill>
                <a:latin typeface="Times New Roman" pitchFamily="18" charset="0"/>
                <a:cs typeface="Times New Roman" pitchFamily="18" charset="0"/>
              </a:rPr>
              <a:t>Factorii care duc la crearea ambuteiajelor</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587334"/>
            <a:ext cx="8640960" cy="7632859"/>
          </a:xfrm>
          <a:prstGeom prst="rect">
            <a:avLst/>
          </a:prstGeom>
          <a:noFill/>
          <a:ln w="9525">
            <a:noFill/>
            <a:miter lim="800000"/>
            <a:headEnd/>
            <a:tailEnd/>
          </a:ln>
          <a:effectLst/>
        </p:spPr>
        <p:txBody>
          <a:bodyPr vert="horz" wrap="square" lIns="26979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
                <a:schemeClr val="accent1">
                  <a:lumMod val="60000"/>
                  <a:lumOff val="40000"/>
                </a:schemeClr>
              </a:buClr>
              <a:buSzTx/>
              <a:tabLst/>
            </a:pPr>
            <a:r>
              <a:rPr lang="ro-MO" b="1" dirty="0">
                <a:latin typeface="Times New Roman" pitchFamily="18" charset="0"/>
                <a:ea typeface="Times New Roman" pitchFamily="18" charset="0"/>
                <a:cs typeface="Times New Roman" pitchFamily="18" charset="0"/>
              </a:rPr>
              <a:t>	</a:t>
            </a:r>
            <a:endParaRPr lang="ro-MO" b="1" dirty="0" smtClean="0">
              <a:latin typeface="Times New Roman" pitchFamily="18" charset="0"/>
              <a:ea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
                <a:schemeClr val="accent1">
                  <a:lumMod val="60000"/>
                  <a:lumOff val="40000"/>
                </a:schemeClr>
              </a:buClr>
              <a:buSzTx/>
              <a:tabLst/>
            </a:pPr>
            <a:endParaRPr lang="ro-MO" sz="2000" dirty="0" smtClean="0">
              <a:latin typeface="Times New Roman" pitchFamily="18" charset="0"/>
              <a:ea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
                <a:schemeClr val="accent1">
                  <a:lumMod val="60000"/>
                  <a:lumOff val="40000"/>
                </a:schemeClr>
              </a:buClr>
              <a:buSzTx/>
              <a:tabLst/>
            </a:pPr>
            <a:endParaRPr lang="ro-MO" sz="1900" dirty="0" smtClean="0">
              <a:latin typeface="Times New Roman" pitchFamily="18" charset="0"/>
              <a:ea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
                <a:schemeClr val="accent1">
                  <a:lumMod val="60000"/>
                  <a:lumOff val="40000"/>
                </a:schemeClr>
              </a:buClr>
              <a:buSzTx/>
              <a:tabLst/>
            </a:pPr>
            <a:r>
              <a:rPr lang="ro-MO" sz="1900" dirty="0" smtClean="0">
                <a:latin typeface="Times New Roman" pitchFamily="18" charset="0"/>
                <a:ea typeface="Times New Roman" pitchFamily="18" charset="0"/>
                <a:cs typeface="Times New Roman" pitchFamily="18" charset="0"/>
              </a:rPr>
              <a:t>Interzicerea</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opririi și staționării autovehiculelor pe itinerarul rutelor de autobuz și troleibuz;</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Respectarea strictă de către șoferii unităților de transport public (troleibuze, autobuze,</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microbuze</a:t>
            </a: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opririlor</a:t>
            </a:r>
            <a:r>
              <a:rPr kumimoji="0" lang="ro-MO" sz="1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pentru debarcarea-îmbarcarea călătorilor, doar în stațiile de transport public;</a:t>
            </a: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baseline="0" dirty="0">
                <a:latin typeface="Times New Roman" pitchFamily="18" charset="0"/>
                <a:ea typeface="Times New Roman" pitchFamily="18" charset="0"/>
                <a:cs typeface="Times New Roman" pitchFamily="18" charset="0"/>
              </a:rPr>
              <a:t> </a:t>
            </a:r>
            <a:r>
              <a:rPr lang="ro-MO" sz="1900" baseline="0" dirty="0" smtClean="0">
                <a:latin typeface="Times New Roman" pitchFamily="18" charset="0"/>
                <a:ea typeface="Times New Roman" pitchFamily="18" charset="0"/>
                <a:cs typeface="Times New Roman" pitchFamily="18" charset="0"/>
              </a:rPr>
              <a:t>Amplasarea zilnică a echipajelor INP în</a:t>
            </a:r>
            <a:r>
              <a:rPr lang="ro-MO" sz="1900" dirty="0" smtClean="0">
                <a:latin typeface="Times New Roman" pitchFamily="18" charset="0"/>
                <a:ea typeface="Times New Roman" pitchFamily="18" charset="0"/>
                <a:cs typeface="Times New Roman" pitchFamily="18" charset="0"/>
              </a:rPr>
              <a:t> cele 12 intersecții din mun. Chișinău cu flux sporit de transport conform dispoziției nr. 274 din 31.10.2017 a INP a IGP, temporar,</a:t>
            </a:r>
            <a:r>
              <a:rPr lang="ro-MO" sz="1900" dirty="0" err="1" smtClean="0">
                <a:latin typeface="Times New Roman" pitchFamily="18" charset="0"/>
                <a:ea typeface="Times New Roman" pitchFamily="18" charset="0"/>
                <a:cs typeface="Times New Roman" pitchFamily="18" charset="0"/>
              </a:rPr>
              <a:t>pînă</a:t>
            </a:r>
            <a:r>
              <a:rPr lang="ro-MO" sz="1900" dirty="0" smtClean="0">
                <a:latin typeface="Times New Roman" pitchFamily="18" charset="0"/>
                <a:ea typeface="Times New Roman" pitchFamily="18" charset="0"/>
                <a:cs typeface="Times New Roman" pitchFamily="18" charset="0"/>
              </a:rPr>
              <a:t> la identificarea unor soluții tehnice de fluidizare;</a:t>
            </a:r>
            <a:endPar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instalarea indicatoarelor rutiere 3.31 (Oprire interzisă) pe Calea Basarabiei, tronsonul cuprins între str. Ismail și str. Tăbăcăria Veche;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MO" sz="1900" b="0" i="0" u="none" strike="noStrike" cap="none" normalizeH="0" baseline="0" dirty="0" smtClean="0">
                <a:ln>
                  <a:noFill/>
                </a:ln>
                <a:effectLst/>
                <a:latin typeface="Times New Roman" pitchFamily="18" charset="0"/>
                <a:ea typeface="Times New Roman" pitchFamily="18" charset="0"/>
                <a:cs typeface="Times New Roman" pitchFamily="18" charset="0"/>
              </a:rPr>
              <a:t> Instalarea indicatoarelor rutiere care lipsesc în intersecțiile în care a fost reorganizată circulația rutieră prin instalarea delineatoarelor;</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Deconectarea semafoarelor în intersecția bd. Decebal – str. Trandafirilor – str. Sarmizegetusa și înlocuirea indicatoarelor 2.1 (Cedează trecerea) cu indicatorul rutier 2.2 (Trecere fără oprire interzisă);</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Modernizarea semaforului din intersecția str. V. Lupu cu str. Șt. Neaga;</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Demontarea denivelărilor artificiale de pe șos. Muncești;</a:t>
            </a: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ea typeface="Times New Roman" pitchFamily="18" charset="0"/>
                <a:cs typeface="Times New Roman" pitchFamily="18" charset="0"/>
              </a:rPr>
              <a:t> Stabilirea direcției de circulație în sens unic pe str. Șt. Neaga și str. E. Coca;</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Stimularea</a:t>
            </a:r>
            <a:r>
              <a:rPr lang="ro-MO" sz="1900" dirty="0" smtClean="0">
                <a:latin typeface="Times New Roman" pitchFamily="18" charset="0"/>
                <a:ea typeface="Times New Roman" pitchFamily="18" charset="0"/>
                <a:cs typeface="Times New Roman" pitchFamily="18" charset="0"/>
              </a:rPr>
              <a:t> prin intermediul cadrului legislativ și economic a agenților economici la construcția parcărilor multietajate.</a:t>
            </a:r>
          </a:p>
          <a:p>
            <a:pPr marL="0" marR="0" lvl="0" indent="0" algn="just" defTabSz="914400" rtl="0" eaLnBrk="0" fontAlgn="base" latinLnBrk="0" hangingPunct="0">
              <a:lnSpc>
                <a:spcPct val="100000"/>
              </a:lnSpc>
              <a:spcBef>
                <a:spcPct val="0"/>
              </a:spcBef>
              <a:spcAft>
                <a:spcPct val="0"/>
              </a:spcAft>
              <a:buClrTx/>
              <a:buSzTx/>
              <a:buFontTx/>
              <a:buChar char="•"/>
              <a:tabLst/>
            </a:pPr>
            <a:r>
              <a:rPr lang="ro-MO" sz="1900" dirty="0" smtClean="0">
                <a:latin typeface="Times New Roman" pitchFamily="18" charset="0"/>
                <a:ea typeface="Times New Roman" pitchFamily="18" charset="0"/>
                <a:cs typeface="Times New Roman" pitchFamily="18" charset="0"/>
              </a:rPr>
              <a:t> La eliberarea autorizației de construcție, impunerea agenților economici de a asigura blocurile locative cu locuri de parcare în mărime de 100%.</a:t>
            </a:r>
            <a:endParaRPr kumimoji="0" lang="ro-M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o-MO"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539552" y="44624"/>
            <a:ext cx="7848872" cy="461665"/>
          </a:xfrm>
          <a:prstGeom prst="rect">
            <a:avLst/>
          </a:prstGeom>
          <a:noFill/>
        </p:spPr>
        <p:txBody>
          <a:bodyPr wrap="square" rtlCol="0">
            <a:spAutoFit/>
          </a:bodyPr>
          <a:lstStyle/>
          <a:p>
            <a:r>
              <a:rPr lang="ro-RO" sz="2000" b="1" dirty="0" smtClean="0">
                <a:solidFill>
                  <a:srgbClr val="FF0000"/>
                </a:solidFill>
                <a:latin typeface="Times New Roman" pitchFamily="18" charset="0"/>
                <a:cs typeface="Times New Roman" pitchFamily="18" charset="0"/>
              </a:rPr>
              <a:t>                </a:t>
            </a:r>
            <a:r>
              <a:rPr lang="ro-RO" sz="2400" b="1" dirty="0" smtClean="0">
                <a:solidFill>
                  <a:srgbClr val="FF0000"/>
                </a:solidFill>
                <a:latin typeface="Times New Roman" pitchFamily="18" charset="0"/>
                <a:cs typeface="Times New Roman" pitchFamily="18" charset="0"/>
              </a:rPr>
              <a:t>Propuneri de fluidizare a traficului rutier</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406686"/>
            <a:ext cx="8964488" cy="6478697"/>
          </a:xfrm>
          <a:prstGeom prst="rect">
            <a:avLst/>
          </a:prstGeom>
          <a:noFill/>
          <a:ln w="9525">
            <a:noFill/>
            <a:miter lim="800000"/>
            <a:headEnd/>
            <a:tailEnd/>
          </a:ln>
          <a:effectLst/>
        </p:spPr>
        <p:txBody>
          <a:bodyPr vert="horz" wrap="square" lIns="457056" tIns="45720" rIns="91440" bIns="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
                <a:srgbClr val="7030A0"/>
              </a:buClr>
              <a:buSzTx/>
              <a:buFont typeface="Arial" panose="020B0604020202020204" pitchFamily="34" charset="0"/>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Implementarea sistemului automatizat de monitorizare</a:t>
            </a:r>
            <a:r>
              <a:rPr kumimoji="0" lang="ro-MO"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și dirijare a fluxului de transport în regim real de timp, prin m</a:t>
            </a: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odernizarea semafoarelor învechite și crearea unei rețele optice de legătură;</a:t>
            </a:r>
          </a:p>
          <a:p>
            <a:pPr algn="just" eaLnBrk="0" fontAlgn="base" hangingPunct="0">
              <a:spcBef>
                <a:spcPct val="0"/>
              </a:spcBef>
              <a:spcAft>
                <a:spcPct val="0"/>
              </a:spcAft>
              <a:buFontTx/>
              <a:buChar char="•"/>
            </a:pPr>
            <a:r>
              <a:rPr lang="ro-MO" sz="2000" dirty="0" smtClean="0">
                <a:latin typeface="Times New Roman" pitchFamily="18" charset="0"/>
                <a:ea typeface="Times New Roman" pitchFamily="18" charset="0"/>
                <a:cs typeface="Times New Roman" pitchFamily="18" charset="0"/>
              </a:rPr>
              <a:t> Reparația străzilor de centură, cum ar fi: str. Bucovina, str. Nicolae Milescu-Spătaru, str. Transnistria, str. Industrială, str. Băcioii Noi, Drumul Băcioiului, Ialoveni, str. Meșterul Manole, str. Voluntarilor, str. Uzinelor și Calea Basarabiei;</a:t>
            </a:r>
            <a:endPar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Amenajarea spațiilor de refugiu în stațiile pentru transportul public, prioritar pe drumurile cu două benzi de circulație;</a:t>
            </a:r>
          </a:p>
          <a:p>
            <a:pPr algn="just" eaLnBrk="0" fontAlgn="base" hangingPunct="0">
              <a:spcBef>
                <a:spcPct val="0"/>
              </a:spcBef>
              <a:spcAft>
                <a:spcPct val="0"/>
              </a:spcAft>
              <a:buFontTx/>
              <a:buChar char="•"/>
            </a:pPr>
            <a:r>
              <a:rPr lang="ro-MO" sz="2000" dirty="0" smtClean="0">
                <a:latin typeface="Times New Roman" pitchFamily="18" charset="0"/>
                <a:ea typeface="Times New Roman" pitchFamily="18" charset="0"/>
                <a:cs typeface="Times New Roman" pitchFamily="18" charset="0"/>
              </a:rPr>
              <a:t> Amenajarea locurilor de parcare în afara carosabilului;</a:t>
            </a:r>
            <a:endPar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Strămutarea Gării Auto Centru la periferiile orașului;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Iluminarea suplimentară a intersecțiilor;</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Instalarea obiectivului de semafor în intersecția str. Ion Pelivan cu str. V. Belinski;</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Supralărgirea str. Studenților, </a:t>
            </a:r>
            <a:r>
              <a:rPr lang="ro-MO" sz="2000" dirty="0" smtClean="0">
                <a:latin typeface="Times New Roman" pitchFamily="18" charset="0"/>
                <a:ea typeface="Times New Roman" pitchFamily="18" charset="0"/>
                <a:cs typeface="Times New Roman" pitchFamily="18" charset="0"/>
              </a:rPr>
              <a:t>t</a:t>
            </a: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ronsonul între str. N. Dimo și str. M. Sadoveanu;</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Instalarea obiectivului de semafor în intersecția str. Studenților cu str. N. Dimo;</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Reparația str. M. Sadoveanu, tronsonul cuprins între str. Igor Vieru și str. Prof. Ion Dumeniuc</a:t>
            </a:r>
            <a:r>
              <a:rPr lang="ro-MO" sz="2000" dirty="0">
                <a:latin typeface="Times New Roman" pitchFamily="18" charset="0"/>
                <a:ea typeface="Times New Roman" pitchFamily="18" charset="0"/>
                <a:cs typeface="Times New Roman" pitchFamily="18" charset="0"/>
              </a:rPr>
              <a:t>;</a:t>
            </a:r>
            <a:endPar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Instalarea obiectivului de semafor la intersecția str. Grenoble cu bd. Cuza-Vodă;</a:t>
            </a:r>
          </a:p>
          <a:p>
            <a:pPr lvl="0" algn="just" eaLnBrk="0" fontAlgn="base" hangingPunct="0">
              <a:spcBef>
                <a:spcPct val="0"/>
              </a:spcBef>
              <a:spcAft>
                <a:spcPct val="0"/>
              </a:spcAft>
              <a:buFontTx/>
              <a:buChar char="•"/>
            </a:pPr>
            <a:r>
              <a:rPr lang="ro-MO" sz="2000" dirty="0" smtClean="0">
                <a:latin typeface="Times New Roman" pitchFamily="18" charset="0"/>
                <a:ea typeface="Times New Roman" pitchFamily="18" charset="0"/>
                <a:cs typeface="Times New Roman" pitchFamily="18" charset="0"/>
              </a:rPr>
              <a:t> Organizarea circulației </a:t>
            </a:r>
            <a:r>
              <a:rPr lang="ro-MO" sz="2000" dirty="0">
                <a:latin typeface="Times New Roman" pitchFamily="18" charset="0"/>
                <a:ea typeface="Times New Roman" pitchFamily="18" charset="0"/>
                <a:cs typeface="Times New Roman" pitchFamily="18" charset="0"/>
              </a:rPr>
              <a:t>în sens </a:t>
            </a:r>
            <a:r>
              <a:rPr lang="ro-MO" sz="2000" dirty="0" smtClean="0">
                <a:latin typeface="Times New Roman" pitchFamily="18" charset="0"/>
                <a:ea typeface="Times New Roman" pitchFamily="18" charset="0"/>
                <a:cs typeface="Times New Roman" pitchFamily="18" charset="0"/>
              </a:rPr>
              <a:t>giratoriu sau instalarea obiectivului de semafoare la </a:t>
            </a:r>
            <a:r>
              <a:rPr kumimoji="0" lang="ro-M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intersecția str. Hristo Botev – str. Independenței – str. Tudor Strișca.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o-MO"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539552" y="44624"/>
            <a:ext cx="7848872" cy="461665"/>
          </a:xfrm>
          <a:prstGeom prst="rect">
            <a:avLst/>
          </a:prstGeom>
          <a:noFill/>
        </p:spPr>
        <p:txBody>
          <a:bodyPr wrap="square" rtlCol="0">
            <a:spAutoFit/>
          </a:bodyPr>
          <a:lstStyle/>
          <a:p>
            <a:r>
              <a:rPr lang="ro-RO" sz="2400" b="1" dirty="0" smtClean="0">
                <a:solidFill>
                  <a:srgbClr val="FF0000"/>
                </a:solidFill>
                <a:latin typeface="Times New Roman" pitchFamily="18" charset="0"/>
                <a:cs typeface="Times New Roman" pitchFamily="18" charset="0"/>
              </a:rPr>
              <a:t>                Propuneri de fluidizare a traficului rutier</a:t>
            </a:r>
            <a:endParaRPr lang="ru-RU"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453</TotalTime>
  <Words>1058</Words>
  <Application>Microsoft Office PowerPoint</Application>
  <PresentationFormat>Expunere pe ecran (4:3)</PresentationFormat>
  <Paragraphs>160</Paragraphs>
  <Slides>10</Slides>
  <Notes>0</Notes>
  <HiddenSlides>0</HiddenSlides>
  <MMClips>0</MMClips>
  <ScaleCrop>false</ScaleCrop>
  <HeadingPairs>
    <vt:vector size="4" baseType="variant">
      <vt:variant>
        <vt:lpstr>Temă</vt:lpstr>
      </vt:variant>
      <vt:variant>
        <vt:i4>1</vt:i4>
      </vt:variant>
      <vt:variant>
        <vt:lpstr>Titluri diapozitive</vt:lpstr>
      </vt:variant>
      <vt:variant>
        <vt:i4>10</vt:i4>
      </vt:variant>
    </vt:vector>
  </HeadingPairs>
  <TitlesOfParts>
    <vt:vector size="11" baseType="lpstr">
      <vt:lpstr>Поток</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H</cp:lastModifiedBy>
  <cp:revision>48</cp:revision>
  <cp:lastPrinted>2017-11-16T13:51:06Z</cp:lastPrinted>
  <dcterms:created xsi:type="dcterms:W3CDTF">2017-11-14T20:20:55Z</dcterms:created>
  <dcterms:modified xsi:type="dcterms:W3CDTF">2017-11-19T19:06:43Z</dcterms:modified>
</cp:coreProperties>
</file>